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7" r:id="rId6"/>
    <p:sldId id="260" r:id="rId7"/>
    <p:sldId id="276" r:id="rId8"/>
    <p:sldId id="263" r:id="rId9"/>
    <p:sldId id="281" r:id="rId10"/>
    <p:sldId id="265" r:id="rId11"/>
    <p:sldId id="264" r:id="rId12"/>
    <p:sldId id="266" r:id="rId13"/>
    <p:sldId id="267" r:id="rId14"/>
    <p:sldId id="269" r:id="rId15"/>
    <p:sldId id="278" r:id="rId16"/>
    <p:sldId id="280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5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6A7AD-C871-4A5B-9AA9-2B94FED6D85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93A24-C419-4435-ADD7-991B63F50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26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93A24-C419-4435-ADD7-991B63F50D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93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93A24-C419-4435-ADD7-991B63F50D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34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93A24-C419-4435-ADD7-991B63F50D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3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93A24-C419-4435-ADD7-991B63F50D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32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93A24-C419-4435-ADD7-991B63F50D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95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93A24-C419-4435-ADD7-991B63F50D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7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93A24-C419-4435-ADD7-991B63F50D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17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93A24-C419-4435-ADD7-991B63F50D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48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93A24-C419-4435-ADD7-991B63F50D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39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93A24-C419-4435-ADD7-991B63F50D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40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93A24-C419-4435-ADD7-991B63F50D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02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93A24-C419-4435-ADD7-991B63F50D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45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93A24-C419-4435-ADD7-991B63F50D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8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93A24-C419-4435-ADD7-991B63F50D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9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93A24-C419-4435-ADD7-991B63F50D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83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93A24-C419-4435-ADD7-991B63F50D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39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93A24-C419-4435-ADD7-991B63F50D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52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93A24-C419-4435-ADD7-991B63F50D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91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93A24-C419-4435-ADD7-991B63F50D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0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93A24-C419-4435-ADD7-991B63F50D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1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B936-A8B7-4370-B4B2-97795AAB8CE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2CF9C-5E30-4EAE-9B9D-14A58968A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B936-A8B7-4370-B4B2-97795AAB8CE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2CF9C-5E30-4EAE-9B9D-14A58968A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B936-A8B7-4370-B4B2-97795AAB8CE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2CF9C-5E30-4EAE-9B9D-14A58968A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B936-A8B7-4370-B4B2-97795AAB8CE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2CF9C-5E30-4EAE-9B9D-14A58968A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B936-A8B7-4370-B4B2-97795AAB8CE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2CF9C-5E30-4EAE-9B9D-14A58968A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B936-A8B7-4370-B4B2-97795AAB8CE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2CF9C-5E30-4EAE-9B9D-14A58968A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B936-A8B7-4370-B4B2-97795AAB8CE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2CF9C-5E30-4EAE-9B9D-14A58968A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B936-A8B7-4370-B4B2-97795AAB8CE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2CF9C-5E30-4EAE-9B9D-14A58968A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B936-A8B7-4370-B4B2-97795AAB8CE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2CF9C-5E30-4EAE-9B9D-14A58968A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B936-A8B7-4370-B4B2-97795AAB8CE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2CF9C-5E30-4EAE-9B9D-14A58968A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B936-A8B7-4370-B4B2-97795AAB8CE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F2CF9C-5E30-4EAE-9B9D-14A58968A2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13B936-A8B7-4370-B4B2-97795AAB8CE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F2CF9C-5E30-4EAE-9B9D-14A58968A2D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o.in/imgres?q=rheumatic+fever&amp;hl=en&amp;biw=1024&amp;bih=616&amp;tbm=isch&amp;tbnid=rL6NZFeqDH57DM:&amp;imgrefurl=http://www.facebook.com/pages/Rheumatic-fever/111968508818904?nr&amp;docid=FvyQ1lzqBujdKM&amp;itg=1&amp;imgurl=http://external.ak.fbcdn.net/safe_image.php?d=AQD1rWQ_X2DnAjpA&amp;w=720&amp;h=850&amp;url=http://upload.wikimedia.org/wikipedia/commons/thumb/4/4a/Pos_strep.JPG/720px-Pos_strep.JPG&amp;w=720&amp;h=850&amp;ei=w4BFUaveHtDRrQe4poCoBw&amp;zoom=1&amp;sa=X&amp;ved=0CP0BEIQcMC8&amp;ved=1t:3588,r:47,s:0,i:253&amp;iact=rc&amp;dur=4385&amp;page=4&amp;tbnh=179&amp;tbnw=181&amp;start=40&amp;ndsp=16&amp;tx=76&amp;ty=72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rct=j&amp;q=penicillin&amp;source=images&amp;cd=&amp;cad=rja&amp;docid=-yMLFp0PBQhpMM&amp;tbnid=4hKMRc0pD3KtDM:&amp;ved=0CAUQjRw&amp;url=http://www.personal.psu.edu/kgn5004/Assignment%205%20Katie%20Norris4.4.htm&amp;ei=2oFFUd-XLYmziQfw74HADA&amp;bvm=bv.43828540,d.bmk&amp;psig=AFQjCNFuiTSldLqjXDr296QOk2zHo55GSQ&amp;ust=136359606032112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o.in/url?sa=i&amp;rct=j&amp;q=penicillin&amp;source=images&amp;cd=&amp;cad=rja&amp;docid=AmqPbvrWLxlZyM&amp;tbnid=emsgFlJD23fSSM:&amp;ved=0CAUQjRw&amp;url=http://research.fuseink.com/p23khw8wqfrwvo/difference-between-amoxicillin-vs-penicillin&amp;ei=wIFFUbKlCq-uiQeFqYCoAQ&amp;bvm=bv.43828540,d.bmk&amp;psig=AFQjCNFuiTSldLqjXDr296QOk2zHo55GSQ&amp;ust=1363596060321128" TargetMode="Externa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rct=j&amp;q=alpha+ad+beta+hemolysis&amp;source=images&amp;cd=&amp;cad=rja&amp;docid=va4RWDeM8j9oRM&amp;tbnid=aBcxOqkcXl2vbM:&amp;ved=0CAUQjRw&amp;url=http://xplorechemistry.blogspot.com/2012/01/arsenic-poisoning.html&amp;ei=MoBFUdftOcediAfMv4HoBw&amp;bvm=bv.43828540,d.bmk&amp;psig=AFQjCNFyNG62hCpNzeVfUH7LfY-xJ6DDtg&amp;ust=136359565709739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rct=j&amp;q=streptococcus+pyogenes&amp;source=images&amp;cd=&amp;cad=rja&amp;docid=tO5JCDlQE1DW5M&amp;tbnid=9-ZLsDGU5UtpiM:&amp;ved=0CAUQjRw&amp;url=http://adamsfamily97.blogspot.com/2010/12/strep-throat.html&amp;ei=F39FUZFdkKGJB779gMAF&amp;bvm=bv.43828540,d.bmk&amp;psig=AFQjCNGBfRXE4pOLxUtPqoKARSCm_4QMTA&amp;ust=136359525814859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1828800"/>
          </a:xfrm>
        </p:spPr>
        <p:txBody>
          <a:bodyPr>
            <a:normAutofit/>
          </a:bodyPr>
          <a:lstStyle/>
          <a:p>
            <a:r>
              <a:rPr lang="en-US" sz="6000" i="1" dirty="0" smtClean="0"/>
              <a:t>Streptococcus  </a:t>
            </a:r>
            <a:r>
              <a:rPr lang="en-US" sz="6000" i="1" dirty="0" err="1" smtClean="0"/>
              <a:t>pyogenes</a:t>
            </a:r>
            <a:endParaRPr lang="en-US" sz="6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err="1" smtClean="0"/>
              <a:t>Vandana</a:t>
            </a:r>
            <a:r>
              <a:rPr lang="en-US" sz="3600" dirty="0" smtClean="0"/>
              <a:t> </a:t>
            </a:r>
            <a:r>
              <a:rPr lang="en-US" sz="3600" dirty="0" err="1" smtClean="0"/>
              <a:t>gupta</a:t>
            </a:r>
            <a:endParaRPr lang="en-US" sz="3600" dirty="0" smtClean="0"/>
          </a:p>
          <a:p>
            <a:r>
              <a:rPr lang="en-US" sz="3600" dirty="0" smtClean="0"/>
              <a:t>Medical Microbiology</a:t>
            </a:r>
          </a:p>
          <a:p>
            <a:r>
              <a:rPr lang="en-US" sz="3600" smtClean="0"/>
              <a:t>SemVI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342"/>
            <a:ext cx="8229600" cy="1143000"/>
          </a:xfrm>
        </p:spPr>
        <p:txBody>
          <a:bodyPr/>
          <a:lstStyle/>
          <a:p>
            <a:r>
              <a:rPr lang="en-US" b="1" dirty="0" smtClean="0"/>
              <a:t>TOXINS and ENZYMES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" y="1478280"/>
            <a:ext cx="8764385" cy="43891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u="sng" dirty="0" smtClean="0"/>
              <a:t>Streptokinase</a:t>
            </a:r>
            <a:r>
              <a:rPr lang="en-US" sz="2400" dirty="0" smtClean="0"/>
              <a:t>: It is produced by many strains of group A (Beta hemolytic) streptococci. It transform the </a:t>
            </a:r>
            <a:r>
              <a:rPr lang="en-US" sz="2400" dirty="0" err="1" smtClean="0"/>
              <a:t>plaminogen</a:t>
            </a:r>
            <a:r>
              <a:rPr lang="en-US" sz="2400" dirty="0" smtClean="0"/>
              <a:t> of human plasma into plasmin, an active </a:t>
            </a:r>
            <a:r>
              <a:rPr lang="en-US" sz="2400" dirty="0" err="1" smtClean="0"/>
              <a:t>proteolytic</a:t>
            </a:r>
            <a:r>
              <a:rPr lang="en-US" sz="2400" dirty="0" smtClean="0"/>
              <a:t> enzyme that digests fibrin and other proteins.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u="sng" dirty="0" err="1" smtClean="0"/>
              <a:t>Hyaluronidase</a:t>
            </a:r>
            <a:r>
              <a:rPr lang="en-US" sz="2400" dirty="0" smtClean="0"/>
              <a:t> : It splits hyaluronic acid, an important component of the ground substance of connective tissue and aids in spreading.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u="sng" dirty="0" smtClean="0"/>
              <a:t>Pyrogenic Exotoxins</a:t>
            </a:r>
            <a:r>
              <a:rPr lang="en-US" sz="2400" dirty="0" smtClean="0"/>
              <a:t> A,B and C. associated with streptococcal </a:t>
            </a:r>
            <a:r>
              <a:rPr lang="en-US" sz="2400" b="1" dirty="0" smtClean="0"/>
              <a:t> toxic shock syndrome  and scarlet fever. </a:t>
            </a:r>
            <a:r>
              <a:rPr lang="en-US" sz="2400" dirty="0" smtClean="0"/>
              <a:t>pyrogenic toxins acts as </a:t>
            </a:r>
            <a:r>
              <a:rPr lang="en-US" sz="2400" dirty="0" err="1" smtClean="0"/>
              <a:t>superantigens</a:t>
            </a:r>
            <a:r>
              <a:rPr lang="en-US" sz="2400" dirty="0" smtClean="0"/>
              <a:t>, which stimulate T cells by binding  to class II MHC. The activated  T cells release cytokines that mediate shock and tissue injury.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8680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capsules </a:t>
            </a:r>
            <a:r>
              <a:rPr lang="en-US" sz="3200" dirty="0" smtClean="0"/>
              <a:t>composed of hyaluronic </a:t>
            </a:r>
            <a:r>
              <a:rPr lang="en-US" sz="3200" dirty="0" smtClean="0"/>
              <a:t>acid: role in virulence: </a:t>
            </a:r>
            <a:r>
              <a:rPr lang="en-US" sz="3200" dirty="0" err="1" smtClean="0"/>
              <a:t>antiphagocytic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r>
              <a:rPr lang="en-US" sz="3200" dirty="0" err="1" smtClean="0"/>
              <a:t>Pili</a:t>
            </a:r>
            <a:r>
              <a:rPr lang="en-US" sz="3200" dirty="0" smtClean="0"/>
              <a:t> </a:t>
            </a:r>
            <a:r>
              <a:rPr lang="en-US" sz="3200" dirty="0" smtClean="0"/>
              <a:t>of group A </a:t>
            </a:r>
            <a:r>
              <a:rPr lang="en-US" sz="3200" dirty="0" smtClean="0"/>
              <a:t>streptococci: consists </a:t>
            </a:r>
            <a:r>
              <a:rPr lang="en-US" sz="3200" dirty="0" smtClean="0"/>
              <a:t>partly of M protein and are covered with </a:t>
            </a:r>
            <a:r>
              <a:rPr lang="en-US" sz="3200" b="1" i="1" dirty="0" err="1" smtClean="0"/>
              <a:t>Lipoteichoic</a:t>
            </a:r>
            <a:r>
              <a:rPr lang="en-US" sz="3200" b="1" i="1" dirty="0" smtClean="0"/>
              <a:t> </a:t>
            </a:r>
            <a:r>
              <a:rPr lang="en-US" sz="3200" b="1" i="1" dirty="0" smtClean="0"/>
              <a:t>acid</a:t>
            </a:r>
            <a:r>
              <a:rPr lang="en-US" sz="3200" b="1" i="1" dirty="0"/>
              <a:t>:</a:t>
            </a:r>
            <a:r>
              <a:rPr lang="en-US" sz="3200" dirty="0" smtClean="0"/>
              <a:t> </a:t>
            </a:r>
            <a:r>
              <a:rPr lang="en-US" sz="3200" dirty="0" smtClean="0"/>
              <a:t>important in attachment of streptococci to epithelial cells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Most streptococci are facultative anaerobes and grow under aerobic and anaerobic conditions. </a:t>
            </a:r>
            <a:r>
              <a:rPr lang="en-US" sz="3200" dirty="0" err="1" smtClean="0"/>
              <a:t>Peptostreptococci</a:t>
            </a:r>
            <a:r>
              <a:rPr lang="en-US" sz="3200" dirty="0" smtClean="0"/>
              <a:t> are obligate anaerobes.</a:t>
            </a:r>
          </a:p>
          <a:p>
            <a:endParaRPr lang="en-US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0637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Hemolysins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75360"/>
            <a:ext cx="4724400" cy="4434840"/>
          </a:xfrm>
        </p:spPr>
        <p:txBody>
          <a:bodyPr>
            <a:noAutofit/>
          </a:bodyPr>
          <a:lstStyle/>
          <a:p>
            <a:r>
              <a:rPr lang="en-US" sz="2800" b="1" u="sng" dirty="0" err="1" smtClean="0"/>
              <a:t>Streptolysin</a:t>
            </a:r>
            <a:r>
              <a:rPr lang="en-US" sz="2800" b="1" u="sng" dirty="0" smtClean="0"/>
              <a:t> O.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An </a:t>
            </a:r>
            <a:r>
              <a:rPr lang="en-US" sz="2800" dirty="0">
                <a:solidFill>
                  <a:srgbClr val="0B0080"/>
                </a:solidFill>
              </a:rPr>
              <a:t>exotoxin</a:t>
            </a:r>
            <a:r>
              <a:rPr lang="en-US" sz="2800" dirty="0"/>
              <a:t>, 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one </a:t>
            </a:r>
            <a:r>
              <a:rPr lang="en-US" sz="2800" dirty="0"/>
              <a:t>of the bases of the </a:t>
            </a:r>
            <a:r>
              <a:rPr lang="en-US" sz="2800" dirty="0" smtClean="0"/>
              <a:t> </a:t>
            </a:r>
            <a:r>
              <a:rPr lang="en-US" sz="2800" dirty="0"/>
              <a:t>beta-hemolytic </a:t>
            </a:r>
            <a:r>
              <a:rPr lang="en-US" sz="2800" dirty="0" smtClean="0"/>
              <a:t>property,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causes </a:t>
            </a:r>
            <a:r>
              <a:rPr lang="en-US" sz="2800" dirty="0"/>
              <a:t>an immune response and detection of antibodies to it; </a:t>
            </a:r>
            <a:r>
              <a:rPr lang="en-US" sz="2800" dirty="0" err="1"/>
              <a:t>antistreptolysin</a:t>
            </a:r>
            <a:r>
              <a:rPr lang="en-US" sz="2800" dirty="0"/>
              <a:t> O (ASO) can be clinically used to confirm a recent infection. 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It </a:t>
            </a:r>
            <a:r>
              <a:rPr lang="en-US" sz="2800" dirty="0"/>
              <a:t>is damaged by oxygen.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868835"/>
            <a:ext cx="4038600" cy="44348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u="sng" dirty="0" err="1" smtClean="0"/>
              <a:t>Streptolysin</a:t>
            </a:r>
            <a:r>
              <a:rPr lang="en-US" sz="2800" b="1" u="sng" dirty="0" smtClean="0"/>
              <a:t> S</a:t>
            </a:r>
            <a:endParaRPr lang="en-US" sz="2800" b="1" u="sng" dirty="0"/>
          </a:p>
          <a:p>
            <a:r>
              <a:rPr lang="en-US" sz="2800" dirty="0"/>
              <a:t>A </a:t>
            </a:r>
            <a:r>
              <a:rPr lang="en-US" sz="2800" dirty="0" err="1"/>
              <a:t>cardiotoxic</a:t>
            </a:r>
            <a:r>
              <a:rPr lang="en-US" sz="2800" dirty="0"/>
              <a:t> exotoxin, another beta-hemolytic </a:t>
            </a:r>
            <a:r>
              <a:rPr lang="en-US" sz="2800" dirty="0" smtClean="0"/>
              <a:t>component,</a:t>
            </a:r>
          </a:p>
          <a:p>
            <a:r>
              <a:rPr lang="en-US" sz="2800" dirty="0" smtClean="0"/>
              <a:t>not immunogenic</a:t>
            </a:r>
          </a:p>
          <a:p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  <a:r>
              <a:rPr lang="en-US" sz="2800" dirty="0"/>
              <a:t> stable: </a:t>
            </a:r>
            <a:endParaRPr lang="en-US" sz="2800" dirty="0" smtClean="0"/>
          </a:p>
          <a:p>
            <a:r>
              <a:rPr lang="en-US" sz="2800" dirty="0" smtClean="0"/>
              <a:t>A </a:t>
            </a:r>
            <a:r>
              <a:rPr lang="en-US" sz="2800" dirty="0"/>
              <a:t>potent cell poison affecting many types of cell </a:t>
            </a:r>
            <a:r>
              <a:rPr lang="en-US" sz="2800" dirty="0" err="1" smtClean="0"/>
              <a:t>eg</a:t>
            </a:r>
            <a:r>
              <a:rPr lang="en-US" sz="2800" dirty="0" smtClean="0"/>
              <a:t> </a:t>
            </a:r>
            <a:r>
              <a:rPr lang="en-US" sz="2800" dirty="0"/>
              <a:t>neutrophils, platelets, and subcellular organelles.</a:t>
            </a:r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Acute manifestations of </a:t>
            </a:r>
            <a:r>
              <a:rPr lang="en-US" sz="4000" b="1" dirty="0" err="1" smtClean="0"/>
              <a:t>S.p</a:t>
            </a:r>
            <a:r>
              <a:rPr lang="en-US" sz="4000" b="1" dirty="0" smtClean="0"/>
              <a:t>. infections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1. Impetigo</a:t>
            </a:r>
            <a:r>
              <a:rPr lang="en-US" sz="2800" dirty="0" smtClean="0"/>
              <a:t> : localized </a:t>
            </a:r>
            <a:r>
              <a:rPr lang="en-US" sz="2800" dirty="0"/>
              <a:t>skin infection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b="1" u="sng" dirty="0" smtClean="0"/>
              <a:t>2. Erysipelas</a:t>
            </a:r>
            <a:r>
              <a:rPr lang="en-US" sz="3600" dirty="0" smtClean="0"/>
              <a:t> </a:t>
            </a:r>
            <a:r>
              <a:rPr lang="en-US" sz="3600" dirty="0"/>
              <a:t>: </a:t>
            </a:r>
            <a:r>
              <a:rPr lang="en-US" sz="2800" dirty="0"/>
              <a:t>If the portal of entry is skin, erysipelas results with massive brawny edema and a rapidly advancing margin of infection.</a:t>
            </a:r>
          </a:p>
          <a:p>
            <a:pPr marL="0" indent="0">
              <a:buNone/>
            </a:pPr>
            <a:r>
              <a:rPr lang="en-US" sz="2800" b="1" dirty="0" smtClean="0"/>
              <a:t>3. Erysipelas</a:t>
            </a:r>
            <a:r>
              <a:rPr lang="en-US" sz="2800" dirty="0"/>
              <a:t> and </a:t>
            </a:r>
            <a:r>
              <a:rPr lang="en-US" sz="2800" b="1" dirty="0"/>
              <a:t>cellulitis</a:t>
            </a:r>
            <a:r>
              <a:rPr lang="en-US" sz="2800" dirty="0"/>
              <a:t> are characterized by multiplication and lateral spread of </a:t>
            </a:r>
            <a:r>
              <a:rPr lang="en-US" sz="2800" i="1" dirty="0"/>
              <a:t>S. </a:t>
            </a:r>
            <a:r>
              <a:rPr lang="en-US" sz="2800" i="1" dirty="0" err="1"/>
              <a:t>pyogenes</a:t>
            </a:r>
            <a:r>
              <a:rPr lang="en-US" sz="2800" dirty="0"/>
              <a:t> in deep layers of the skin. 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4. Invasion </a:t>
            </a:r>
            <a:r>
              <a:rPr lang="en-US" sz="2800" dirty="0"/>
              <a:t>and multiplication in the </a:t>
            </a:r>
            <a:r>
              <a:rPr lang="en-US" sz="2800" b="1" dirty="0"/>
              <a:t>fascia</a:t>
            </a:r>
            <a:r>
              <a:rPr lang="en-US" sz="2800" dirty="0"/>
              <a:t> can lead to </a:t>
            </a:r>
            <a:r>
              <a:rPr lang="en-US" sz="2800" b="1" dirty="0"/>
              <a:t>necrotizing fasciitis</a:t>
            </a:r>
            <a:r>
              <a:rPr lang="en-US" sz="2800" dirty="0"/>
              <a:t>, a life-threatening condition requiring </a:t>
            </a:r>
            <a:r>
              <a:rPr lang="en-US" sz="2800" dirty="0" smtClean="0"/>
              <a:t>surgery (</a:t>
            </a:r>
            <a:r>
              <a:rPr lang="en-US" sz="2800" dirty="0" smtClean="0">
                <a:solidFill>
                  <a:srgbClr val="FF0000"/>
                </a:solidFill>
              </a:rPr>
              <a:t>Flesh eating bacteria</a:t>
            </a:r>
            <a:r>
              <a:rPr lang="en-US" sz="2800" dirty="0" smtClean="0"/>
              <a:t>).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5. Neonatal infections</a:t>
            </a:r>
          </a:p>
          <a:p>
            <a:pPr marL="514350" indent="-514350">
              <a:buAutoNum type="arabicPeriod" startAt="2"/>
            </a:pPr>
            <a:endParaRPr lang="en-US" sz="3200" b="1" u="sng" dirty="0" smtClean="0"/>
          </a:p>
          <a:p>
            <a:pPr marL="514350" indent="-514350">
              <a:buNone/>
            </a:pPr>
            <a:endParaRPr lang="en-US" sz="24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436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 startAt="2"/>
            </a:pPr>
            <a:r>
              <a:rPr lang="en-US" sz="4000" b="1" u="sng" dirty="0" smtClean="0"/>
              <a:t>SOFT TISSUE INECTIONS</a:t>
            </a:r>
          </a:p>
          <a:p>
            <a:pPr marL="514350" indent="-514350">
              <a:buAutoNum type="arabicPeriod" startAt="2"/>
            </a:pPr>
            <a:endParaRPr lang="en-US" sz="4000" b="1" u="sng" dirty="0" smtClean="0"/>
          </a:p>
          <a:p>
            <a:pPr marL="0" indent="0">
              <a:buNone/>
            </a:pPr>
            <a:r>
              <a:rPr lang="en-US" sz="4000" b="1" u="sng" dirty="0" smtClean="0"/>
              <a:t>1. Puerperal </a:t>
            </a:r>
            <a:r>
              <a:rPr lang="en-US" sz="4000" b="1" u="sng" dirty="0"/>
              <a:t>fever </a:t>
            </a:r>
            <a:r>
              <a:rPr lang="en-US" sz="4000" b="1" dirty="0"/>
              <a:t> :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3600" dirty="0"/>
              <a:t>Infection of uterus after delivery- puerperal fever, which is a septicemia originating in the infected wound (</a:t>
            </a:r>
            <a:r>
              <a:rPr lang="en-US" sz="3600" dirty="0" err="1"/>
              <a:t>endometritis</a:t>
            </a:r>
            <a:r>
              <a:rPr lang="en-US" sz="3600" dirty="0"/>
              <a:t>).</a:t>
            </a:r>
          </a:p>
          <a:p>
            <a:pPr marL="742950" indent="-742950">
              <a:buAutoNum type="arabicPeriod" startAt="3"/>
            </a:pPr>
            <a:endParaRPr lang="en-US" sz="3600" b="1" u="sng" dirty="0" smtClean="0"/>
          </a:p>
          <a:p>
            <a:pPr marL="0" indent="0">
              <a:buNone/>
            </a:pPr>
            <a:r>
              <a:rPr lang="en-US" sz="3600" b="1" u="sng" dirty="0" smtClean="0"/>
              <a:t>2. Sore throat</a:t>
            </a:r>
            <a:r>
              <a:rPr lang="en-US" sz="3600" dirty="0" smtClean="0"/>
              <a:t> :</a:t>
            </a:r>
            <a:endParaRPr lang="en-US" dirty="0" smtClean="0"/>
          </a:p>
          <a:p>
            <a:pPr marL="0" indent="0">
              <a:buNone/>
            </a:pPr>
            <a:r>
              <a:rPr lang="en-US" sz="3400" dirty="0" smtClean="0"/>
              <a:t>-The most common infection due to B-hemolytic </a:t>
            </a:r>
            <a:r>
              <a:rPr lang="en-US" sz="3400" i="1" dirty="0" smtClean="0"/>
              <a:t>S. </a:t>
            </a:r>
            <a:r>
              <a:rPr lang="en-US" sz="3400" i="1" dirty="0" err="1" smtClean="0"/>
              <a:t>pyogenes</a:t>
            </a:r>
            <a:r>
              <a:rPr lang="en-US" sz="3400" i="1" dirty="0" smtClean="0"/>
              <a:t>-- </a:t>
            </a:r>
            <a:r>
              <a:rPr lang="en-US" sz="3400" dirty="0" smtClean="0"/>
              <a:t>streptococcal sore throat or pharyngitis.</a:t>
            </a:r>
          </a:p>
          <a:p>
            <a:pPr marL="742950" indent="-742950">
              <a:buFont typeface="Wingdings" pitchFamily="2" charset="2"/>
              <a:buChar char="q"/>
            </a:pPr>
            <a:r>
              <a:rPr lang="en-US" sz="3400" i="1" dirty="0" smtClean="0"/>
              <a:t>S. </a:t>
            </a:r>
            <a:r>
              <a:rPr lang="en-US" sz="3400" i="1" dirty="0" err="1" smtClean="0"/>
              <a:t>pyogenes</a:t>
            </a:r>
            <a:r>
              <a:rPr lang="en-US" sz="3400" i="1" dirty="0" smtClean="0"/>
              <a:t> </a:t>
            </a:r>
            <a:r>
              <a:rPr lang="en-US" sz="3400" dirty="0" smtClean="0"/>
              <a:t> adhere to the pharyngeal epithelium by means of </a:t>
            </a:r>
            <a:r>
              <a:rPr lang="en-US" sz="3400" dirty="0" err="1" smtClean="0"/>
              <a:t>Lipotechoic</a:t>
            </a:r>
            <a:r>
              <a:rPr lang="en-US" sz="3400" dirty="0" smtClean="0"/>
              <a:t> acid- covered surface </a:t>
            </a:r>
            <a:r>
              <a:rPr lang="en-US" sz="3400" dirty="0" err="1" smtClean="0"/>
              <a:t>pili</a:t>
            </a:r>
            <a:r>
              <a:rPr lang="en-US" sz="3400" dirty="0" smtClean="0"/>
              <a:t> and also by means of hyaluronic acid in encapsulated strains.</a:t>
            </a:r>
          </a:p>
          <a:p>
            <a:pPr marL="742950" indent="-742950">
              <a:buFont typeface="Wingdings" pitchFamily="2" charset="2"/>
              <a:buChar char="q"/>
            </a:pPr>
            <a:r>
              <a:rPr lang="en-US" sz="3400" dirty="0" smtClean="0"/>
              <a:t>The illness may persist for weeks and characterized by </a:t>
            </a:r>
            <a:r>
              <a:rPr lang="en-US" sz="3400" dirty="0" err="1" smtClean="0"/>
              <a:t>nasopharyngitis</a:t>
            </a:r>
            <a:r>
              <a:rPr lang="en-US" sz="3400" dirty="0" smtClean="0"/>
              <a:t>, </a:t>
            </a:r>
            <a:r>
              <a:rPr lang="en-US" sz="3400" dirty="0" err="1" smtClean="0"/>
              <a:t>tonsilitis</a:t>
            </a:r>
            <a:r>
              <a:rPr lang="en-US" sz="3400" dirty="0" smtClean="0"/>
              <a:t>, erythema  and edema of  mucus  membranes.  </a:t>
            </a:r>
            <a:endParaRPr lang="en-US" sz="3400" i="1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2286000" cy="4191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 Sore Throat</a:t>
            </a:r>
            <a:endParaRPr lang="en-US" sz="3200" b="1" dirty="0"/>
          </a:p>
        </p:txBody>
      </p:sp>
      <p:pic>
        <p:nvPicPr>
          <p:cNvPr id="4" name="Content Placeholder 3" descr="http://t1.gstatic.com/images?q=tbn:ANd9GcSWd1ASzobUAjI7dVVp9z0bbtdCzAQw6tcvy7RETyrD6uI3_Bur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7200"/>
            <a:ext cx="3124200" cy="24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What You Need to Know About Celluli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5149"/>
            <a:ext cx="3305336" cy="22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3048000"/>
            <a:ext cx="2286000" cy="381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 </a:t>
            </a:r>
            <a:r>
              <a:rPr lang="en-US" sz="3200" b="1" dirty="0" err="1" smtClean="0"/>
              <a:t>Impetido</a:t>
            </a:r>
            <a:endParaRPr lang="en-US" sz="3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53201" y="2514600"/>
            <a:ext cx="2286000" cy="381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 Scarlet ever</a:t>
            </a:r>
            <a:endParaRPr lang="en-US" sz="32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86201" y="2590800"/>
            <a:ext cx="2286000" cy="381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 Erysipelas</a:t>
            </a:r>
            <a:endParaRPr lang="en-US" sz="32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57600" y="76200"/>
            <a:ext cx="2286000" cy="381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 cellulitis</a:t>
            </a:r>
            <a:endParaRPr lang="en-US" sz="3200" b="1" dirty="0"/>
          </a:p>
        </p:txBody>
      </p:sp>
      <p:pic>
        <p:nvPicPr>
          <p:cNvPr id="2054" name="Picture 6" descr="Streptococcu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5" t="24218" r="5957" b="25678"/>
          <a:stretch/>
        </p:blipFill>
        <p:spPr bwMode="auto">
          <a:xfrm>
            <a:off x="3886201" y="293768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carlet fever - Wikiwa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5" y="2937680"/>
            <a:ext cx="2890345" cy="38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petigo: Diagnosis and Treatment - American Family Physici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" y="3380593"/>
            <a:ext cx="3836759" cy="31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crotizing Fasciitis - Trauma - Orthobull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387678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crotizing Fasciitis | CheckRare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3811923" cy="256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1447800"/>
            <a:ext cx="411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Necrotizing fasciitis</a:t>
            </a:r>
            <a:endParaRPr lang="en-US" sz="36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4"/>
            </a:pPr>
            <a:r>
              <a:rPr lang="en-US" sz="3200" b="1" u="sng" dirty="0" smtClean="0"/>
              <a:t>Toxic shock syndrome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400" dirty="0" smtClean="0"/>
              <a:t>It is characterized by shock ,</a:t>
            </a:r>
            <a:r>
              <a:rPr lang="en-US" sz="2400" dirty="0" err="1" smtClean="0"/>
              <a:t>bacterimia</a:t>
            </a:r>
            <a:r>
              <a:rPr lang="en-US" sz="2400" dirty="0" smtClean="0"/>
              <a:t>, respiratory failure and </a:t>
            </a:r>
            <a:r>
              <a:rPr lang="en-US" sz="2400" dirty="0" err="1" smtClean="0"/>
              <a:t>multiorgan</a:t>
            </a:r>
            <a:r>
              <a:rPr lang="en-US" sz="2400" dirty="0" smtClean="0"/>
              <a:t> failure.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400" dirty="0" smtClean="0"/>
              <a:t>Death occurs in about 30% of patients.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400" dirty="0" err="1" smtClean="0"/>
              <a:t>Erythema</a:t>
            </a:r>
            <a:r>
              <a:rPr lang="en-US" sz="2400" dirty="0" smtClean="0"/>
              <a:t> and desquamation may occur.</a:t>
            </a:r>
          </a:p>
          <a:p>
            <a:pPr marL="0" indent="0">
              <a:buNone/>
            </a:pPr>
            <a:r>
              <a:rPr lang="en-US" sz="2400" b="1" u="sng" dirty="0" smtClean="0"/>
              <a:t>5. 	</a:t>
            </a:r>
            <a:r>
              <a:rPr lang="en-US" sz="3200" b="1" u="sng" dirty="0" smtClean="0"/>
              <a:t>Scarlet </a:t>
            </a:r>
            <a:r>
              <a:rPr lang="en-US" sz="3200" b="1" u="sng" dirty="0"/>
              <a:t>fever</a:t>
            </a:r>
            <a:endParaRPr lang="en-US" sz="3200" dirty="0" smtClean="0"/>
          </a:p>
          <a:p>
            <a:pPr marL="514350" indent="-514350">
              <a:buFont typeface="Wingdings" pitchFamily="2" charset="2"/>
              <a:buChar char="q"/>
            </a:pPr>
            <a:r>
              <a:rPr lang="en-US" sz="2400" dirty="0" err="1" smtClean="0"/>
              <a:t>Pyrogenic</a:t>
            </a:r>
            <a:r>
              <a:rPr lang="en-US" sz="2400" dirty="0" smtClean="0"/>
              <a:t>  </a:t>
            </a:r>
            <a:r>
              <a:rPr lang="en-US" sz="2400" dirty="0" err="1" smtClean="0"/>
              <a:t>exotoxins</a:t>
            </a:r>
            <a:r>
              <a:rPr lang="en-US" sz="2400" dirty="0" smtClean="0"/>
              <a:t> A-C also cause scarlet fever in </a:t>
            </a:r>
            <a:r>
              <a:rPr lang="en-US" sz="2400" dirty="0" err="1" smtClean="0"/>
              <a:t>asociation</a:t>
            </a:r>
            <a:r>
              <a:rPr lang="en-US" sz="2400" dirty="0" smtClean="0"/>
              <a:t> with </a:t>
            </a:r>
            <a:r>
              <a:rPr lang="en-US" sz="2400" i="1" dirty="0" err="1" smtClean="0"/>
              <a:t>S.pyogenes</a:t>
            </a:r>
            <a:r>
              <a:rPr lang="en-US" sz="2400" i="1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pharyngitis</a:t>
            </a:r>
            <a:r>
              <a:rPr lang="en-US" sz="2400" dirty="0" smtClean="0"/>
              <a:t> or with skin or soft tissue infection.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8809" y="762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Chronic manifestations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u="sng" dirty="0" smtClean="0"/>
              <a:t>Rheumatic fever</a:t>
            </a:r>
            <a:r>
              <a:rPr lang="en-US" sz="3600" dirty="0" smtClean="0"/>
              <a:t> :</a:t>
            </a:r>
            <a:endParaRPr lang="en-US" dirty="0" smtClean="0"/>
          </a:p>
          <a:p>
            <a:pPr marL="742950" indent="-742950">
              <a:buFont typeface="Wingdings" pitchFamily="2" charset="2"/>
              <a:buChar char="q"/>
            </a:pPr>
            <a:r>
              <a:rPr lang="en-US" sz="2400" dirty="0" smtClean="0"/>
              <a:t>Most serious </a:t>
            </a:r>
            <a:r>
              <a:rPr lang="en-US" sz="2400" dirty="0"/>
              <a:t>:</a:t>
            </a:r>
            <a:r>
              <a:rPr lang="en-US" sz="2400" dirty="0" smtClean="0"/>
              <a:t> results in damage to heart muscle and valves. </a:t>
            </a:r>
          </a:p>
          <a:p>
            <a:pPr marL="742950" indent="-742950">
              <a:buFont typeface="Wingdings" pitchFamily="2" charset="2"/>
              <a:buChar char="q"/>
            </a:pPr>
            <a:r>
              <a:rPr lang="en-US" sz="2400" dirty="0" smtClean="0"/>
              <a:t>Certain strains of group A streptococci contain cell membrane  antigens that cross react with human heart tissue antigens. </a:t>
            </a:r>
            <a:r>
              <a:rPr lang="en-US" sz="2400" dirty="0" smtClean="0"/>
              <a:t>Hence autoimmune reaction</a:t>
            </a:r>
          </a:p>
          <a:p>
            <a:pPr marL="742950" indent="-742950">
              <a:buFont typeface="Wingdings" pitchFamily="2" charset="2"/>
              <a:buChar char="q"/>
            </a:pPr>
            <a:r>
              <a:rPr lang="en-US" sz="2400" dirty="0" smtClean="0"/>
              <a:t>Symptoms </a:t>
            </a:r>
            <a:r>
              <a:rPr lang="en-US" sz="2400" dirty="0" smtClean="0"/>
              <a:t>include fever, malaise, a migratory non-</a:t>
            </a:r>
            <a:r>
              <a:rPr lang="en-US" sz="2400" dirty="0" err="1" smtClean="0"/>
              <a:t>suppurative</a:t>
            </a:r>
            <a:r>
              <a:rPr lang="en-US" sz="2400" dirty="0" smtClean="0"/>
              <a:t> polyarthritis and evidence of inflammation of all parts of </a:t>
            </a:r>
            <a:r>
              <a:rPr lang="en-US" sz="2400" dirty="0" smtClean="0"/>
              <a:t>heart and/or</a:t>
            </a:r>
            <a:r>
              <a:rPr lang="en-US" sz="2400" dirty="0" smtClean="0"/>
              <a:t> </a:t>
            </a:r>
            <a:r>
              <a:rPr lang="en-US" sz="2400" dirty="0"/>
              <a:t>joints </a:t>
            </a:r>
            <a:r>
              <a:rPr lang="en-US" sz="2400" dirty="0" smtClean="0"/>
              <a:t>following </a:t>
            </a:r>
            <a:r>
              <a:rPr lang="en-US" sz="2400" dirty="0"/>
              <a:t>an episode of streptococcal pharyngitis</a:t>
            </a:r>
            <a:endParaRPr lang="en-US" sz="2400" dirty="0" smtClean="0"/>
          </a:p>
          <a:p>
            <a:pPr marL="742950" indent="-742950">
              <a:buFont typeface="Wingdings" pitchFamily="2" charset="2"/>
              <a:buChar char="q"/>
            </a:pPr>
            <a:r>
              <a:rPr lang="en-US" sz="2400" dirty="0" smtClean="0"/>
              <a:t>The first attack </a:t>
            </a:r>
            <a:r>
              <a:rPr lang="en-US" sz="2400" dirty="0" smtClean="0"/>
              <a:t>produces </a:t>
            </a:r>
            <a:r>
              <a:rPr lang="en-US" sz="2400" dirty="0" smtClean="0"/>
              <a:t>only slight damage but increases with each subsequent attack. </a:t>
            </a:r>
            <a:endParaRPr lang="en-US" sz="2400" dirty="0" smtClean="0"/>
          </a:p>
          <a:p>
            <a:pPr marL="0" indent="0">
              <a:buNone/>
            </a:pPr>
            <a:r>
              <a:rPr lang="en-US" sz="3000" b="1" dirty="0"/>
              <a:t>acute post-infectious glomerulonephritis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Acute </a:t>
            </a:r>
            <a:r>
              <a:rPr lang="en-US" sz="2400" dirty="0"/>
              <a:t>glomerulonephritis, inflammation of the renal glomerulus, can follow streptococcal pharyngitis or skin infection.</a:t>
            </a:r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533400"/>
            <a:ext cx="2590800" cy="55168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Diagnosis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088"/>
            <a:ext cx="8229600" cy="5468112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Smears</a:t>
            </a:r>
            <a:r>
              <a:rPr lang="en-US" dirty="0" smtClean="0"/>
              <a:t> : pus smears show single </a:t>
            </a:r>
            <a:r>
              <a:rPr lang="en-US" dirty="0" err="1" smtClean="0"/>
              <a:t>cocci</a:t>
            </a:r>
            <a:r>
              <a:rPr lang="en-US" dirty="0" smtClean="0"/>
              <a:t> or pairs rather than definite chains. </a:t>
            </a:r>
            <a:r>
              <a:rPr lang="en-US" dirty="0" err="1" smtClean="0"/>
              <a:t>cocci</a:t>
            </a:r>
            <a:r>
              <a:rPr lang="en-US" dirty="0" smtClean="0"/>
              <a:t> are sometime Gram negative because the organism are no longer  viable and have lost their ability to retain crystal violet.</a:t>
            </a:r>
          </a:p>
          <a:p>
            <a:r>
              <a:rPr lang="en-US" b="1" u="sng" dirty="0" smtClean="0"/>
              <a:t>Specimens</a:t>
            </a:r>
            <a:r>
              <a:rPr lang="en-US" dirty="0" smtClean="0"/>
              <a:t> : may be obtained from throat swab, pus or blood. Serum is obtained for antibody determination.</a:t>
            </a:r>
          </a:p>
          <a:p>
            <a:r>
              <a:rPr lang="en-US" b="1" u="sng" dirty="0" smtClean="0"/>
              <a:t>Culture</a:t>
            </a:r>
            <a:r>
              <a:rPr lang="en-US" dirty="0" smtClean="0"/>
              <a:t> : on blood agar plates. If anaerobes are suspected, suitable anaerobic media must also be inoculated. Incubation in 10% CO2 speeds </a:t>
            </a:r>
            <a:r>
              <a:rPr lang="en-US" dirty="0" err="1" smtClean="0"/>
              <a:t>hemolysis</a:t>
            </a:r>
            <a:r>
              <a:rPr lang="en-US" dirty="0" smtClean="0"/>
              <a:t> .</a:t>
            </a:r>
          </a:p>
          <a:p>
            <a:r>
              <a:rPr lang="en-US" b="1" u="sng" dirty="0" smtClean="0"/>
              <a:t>Antigen Detection Test</a:t>
            </a:r>
            <a:r>
              <a:rPr lang="en-US" dirty="0" smtClean="0"/>
              <a:t>: kits use enzymatic or chemical methods to extract the antigen from swab and use agglutination test to confirm the presence. </a:t>
            </a:r>
            <a:endParaRPr lang="en-US" b="1" u="sng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Streptococci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streptococci are large and </a:t>
            </a:r>
            <a:r>
              <a:rPr lang="en-US" sz="3200" dirty="0" err="1" smtClean="0"/>
              <a:t>heterogenous</a:t>
            </a:r>
            <a:r>
              <a:rPr lang="en-US" sz="3200" dirty="0" smtClean="0"/>
              <a:t> group of Gram positive spherical bacteria that characteristically form pairs or chains during growth.</a:t>
            </a:r>
          </a:p>
          <a:p>
            <a:r>
              <a:rPr lang="en-US" sz="3200" dirty="0" smtClean="0"/>
              <a:t>They are widely distributed in nature, some are members of normal human </a:t>
            </a:r>
            <a:r>
              <a:rPr lang="en-US" sz="3200" dirty="0" err="1" smtClean="0"/>
              <a:t>microflora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Some are associated with important human diseases </a:t>
            </a:r>
            <a:endParaRPr lang="en-US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All  </a:t>
            </a:r>
            <a:r>
              <a:rPr lang="en-US" i="1" dirty="0" err="1" smtClean="0"/>
              <a:t>S.pyogenes</a:t>
            </a:r>
            <a:r>
              <a:rPr lang="en-US" i="1" dirty="0" smtClean="0"/>
              <a:t> </a:t>
            </a:r>
            <a:r>
              <a:rPr lang="en-US" dirty="0" smtClean="0"/>
              <a:t> are susceptible to  Penicillin G and most are susceptible to erythromycin.</a:t>
            </a:r>
          </a:p>
          <a:p>
            <a:r>
              <a:rPr lang="en-US" dirty="0" smtClean="0"/>
              <a:t>Some are resistant to tetracycline.</a:t>
            </a:r>
          </a:p>
          <a:p>
            <a:r>
              <a:rPr lang="en-US" dirty="0" smtClean="0"/>
              <a:t>Antimicrobial drugs are very useful in preventing </a:t>
            </a:r>
            <a:r>
              <a:rPr lang="en-US" dirty="0" err="1" smtClean="0"/>
              <a:t>reinfection</a:t>
            </a:r>
            <a:r>
              <a:rPr lang="en-US" dirty="0" smtClean="0"/>
              <a:t> with B –</a:t>
            </a:r>
            <a:r>
              <a:rPr lang="en-US" dirty="0" err="1" smtClean="0"/>
              <a:t>hemolysis</a:t>
            </a:r>
            <a:r>
              <a:rPr lang="en-US" dirty="0" smtClean="0"/>
              <a:t>  group A streptococci in rheumatic fever patients.</a:t>
            </a:r>
          </a:p>
          <a:p>
            <a:r>
              <a:rPr lang="en-US" dirty="0" smtClean="0"/>
              <a:t>In acute </a:t>
            </a:r>
            <a:r>
              <a:rPr lang="en-US" dirty="0" err="1" smtClean="0"/>
              <a:t>infections,every</a:t>
            </a:r>
            <a:r>
              <a:rPr lang="en-US" dirty="0" smtClean="0"/>
              <a:t> effort must be made to rapidly eradicate streptococci from patients.</a:t>
            </a:r>
            <a:endParaRPr lang="en-US" dirty="0"/>
          </a:p>
        </p:txBody>
      </p:sp>
      <p:pic>
        <p:nvPicPr>
          <p:cNvPr id="4" name="irc_mi" descr="http://t0.gstatic.com/images?q=tbn:ANd9GcQWGYjsXkIpFEisnZVwL2ixc8qwD5LFYPYLi_Z-xxFQAfjyzXY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8601"/>
            <a:ext cx="3333750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t0.gstatic.com/images?q=tbn:ANd9GcREhXayxkZUbwhqEBhYAryn6kYCjlUR9YxGs1uPVfoC7PRS2bBwJ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5410200"/>
            <a:ext cx="277927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350"/>
            <a:ext cx="8229600" cy="908050"/>
          </a:xfrm>
        </p:spPr>
        <p:txBody>
          <a:bodyPr/>
          <a:lstStyle/>
          <a:p>
            <a:r>
              <a:rPr lang="en-US" b="1" dirty="0" smtClean="0"/>
              <a:t>Prevention &amp; Control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Detection and early antimicrobial therapy of respiratory and skin infections with group A streptococci </a:t>
            </a:r>
            <a:r>
              <a:rPr lang="en-US" dirty="0" smtClean="0"/>
              <a:t>to prevent </a:t>
            </a:r>
            <a:r>
              <a:rPr lang="en-US" dirty="0" smtClean="0"/>
              <a:t>development of </a:t>
            </a:r>
            <a:r>
              <a:rPr lang="en-US" dirty="0" smtClean="0"/>
              <a:t>post streptococcal disease.</a:t>
            </a:r>
          </a:p>
          <a:p>
            <a:r>
              <a:rPr lang="en-US" dirty="0" smtClean="0"/>
              <a:t>chemoprophylaxis </a:t>
            </a:r>
            <a:r>
              <a:rPr lang="en-US" dirty="0" smtClean="0"/>
              <a:t>for rheumatic fever includes injection of </a:t>
            </a:r>
            <a:r>
              <a:rPr lang="en-US" dirty="0" err="1" smtClean="0"/>
              <a:t>benzathine</a:t>
            </a:r>
            <a:r>
              <a:rPr lang="en-US" dirty="0" smtClean="0"/>
              <a:t>  Penicillin  intramuscularly  or oral penicillin or sulfonamide.</a:t>
            </a:r>
          </a:p>
          <a:p>
            <a:r>
              <a:rPr lang="en-US" dirty="0" smtClean="0"/>
              <a:t>Eradication of </a:t>
            </a:r>
            <a:r>
              <a:rPr lang="en-US" i="1" dirty="0" smtClean="0"/>
              <a:t> </a:t>
            </a:r>
            <a:r>
              <a:rPr lang="en-US" i="1" dirty="0" err="1" smtClean="0"/>
              <a:t>S.pyogenes</a:t>
            </a:r>
            <a:r>
              <a:rPr lang="en-US" i="1" dirty="0" smtClean="0"/>
              <a:t> </a:t>
            </a:r>
            <a:r>
              <a:rPr lang="en-US" dirty="0" smtClean="0"/>
              <a:t> from carriers  </a:t>
            </a:r>
            <a:r>
              <a:rPr lang="en-US" dirty="0" err="1" smtClean="0"/>
              <a:t>espcially</a:t>
            </a:r>
            <a:r>
              <a:rPr lang="en-US" dirty="0" smtClean="0"/>
              <a:t> from areas like  delivery </a:t>
            </a:r>
            <a:r>
              <a:rPr lang="en-US" dirty="0" err="1" smtClean="0"/>
              <a:t>rooms,operating</a:t>
            </a:r>
            <a:r>
              <a:rPr lang="en-US" dirty="0" smtClean="0"/>
              <a:t> </a:t>
            </a:r>
            <a:r>
              <a:rPr lang="en-US" dirty="0" err="1" smtClean="0"/>
              <a:t>rooms,or</a:t>
            </a:r>
            <a:r>
              <a:rPr lang="en-US" dirty="0" smtClean="0"/>
              <a:t> nurseries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 of Streptococci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Streptococci classification based on a series of observations like:</a:t>
            </a:r>
          </a:p>
          <a:p>
            <a:r>
              <a:rPr lang="en-US" sz="3200" dirty="0" smtClean="0"/>
              <a:t>A- Colony morphology and hemolytic reactions on blood agar.</a:t>
            </a:r>
          </a:p>
          <a:p>
            <a:r>
              <a:rPr lang="en-US" sz="3200" dirty="0" smtClean="0"/>
              <a:t>B- Serologic specificity of cell wall group-specific substance or capsular antigens.</a:t>
            </a:r>
          </a:p>
          <a:p>
            <a:r>
              <a:rPr lang="en-US" sz="3200" dirty="0" smtClean="0"/>
              <a:t>C- Biochemical reactions and resistance to physical and chemical factors</a:t>
            </a:r>
          </a:p>
          <a:p>
            <a:endParaRPr lang="en-US" sz="3200" dirty="0" smtClean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HEMOLYSIS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392"/>
            <a:ext cx="8229600" cy="438912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Many streptococci are able to </a:t>
            </a:r>
            <a:r>
              <a:rPr lang="en-US" sz="3200" dirty="0" err="1" smtClean="0"/>
              <a:t>hemolyze</a:t>
            </a:r>
            <a:r>
              <a:rPr lang="en-US" sz="3200" dirty="0" smtClean="0"/>
              <a:t> red blood cells in vitro in varying </a:t>
            </a:r>
            <a:r>
              <a:rPr lang="en-US" sz="3200" dirty="0" err="1" smtClean="0"/>
              <a:t>degrees.Based</a:t>
            </a:r>
            <a:r>
              <a:rPr lang="en-US" sz="3200" dirty="0" smtClean="0"/>
              <a:t> on this 3 different categories are-:</a:t>
            </a:r>
          </a:p>
          <a:p>
            <a:r>
              <a:rPr lang="en-US" sz="3600" b="1" u="sng" dirty="0" smtClean="0"/>
              <a:t>Beta hemolysis </a:t>
            </a:r>
            <a:r>
              <a:rPr lang="en-US" sz="3600" dirty="0" smtClean="0"/>
              <a:t>: </a:t>
            </a:r>
            <a:r>
              <a:rPr lang="en-US" sz="3200" dirty="0" smtClean="0"/>
              <a:t>Complete disruption of erythrocytes with clearing of blood around the bacterial growth. </a:t>
            </a:r>
            <a:r>
              <a:rPr lang="en-US" sz="3200" dirty="0" err="1" smtClean="0"/>
              <a:t>Eg</a:t>
            </a:r>
            <a:r>
              <a:rPr lang="en-US" sz="3200" i="1" dirty="0" smtClean="0"/>
              <a:t>. </a:t>
            </a:r>
            <a:r>
              <a:rPr lang="en-US" sz="3200" i="1" dirty="0" err="1" smtClean="0"/>
              <a:t>S.pyogenes</a:t>
            </a:r>
            <a:r>
              <a:rPr lang="en-US" sz="3200" i="1" dirty="0" smtClean="0"/>
              <a:t> .</a:t>
            </a:r>
          </a:p>
          <a:p>
            <a:r>
              <a:rPr lang="en-US" sz="3600" b="1" u="sng" dirty="0" err="1" smtClean="0"/>
              <a:t>alfa</a:t>
            </a:r>
            <a:r>
              <a:rPr lang="en-US" sz="3600" b="1" u="sng" dirty="0" smtClean="0"/>
              <a:t> hemolysis</a:t>
            </a:r>
            <a:r>
              <a:rPr lang="en-US" sz="3600" dirty="0" smtClean="0"/>
              <a:t> : </a:t>
            </a:r>
            <a:r>
              <a:rPr lang="en-US" sz="3200" dirty="0" smtClean="0"/>
              <a:t>Incomplete hemolysis of erythrocytes with reduction of hemoglobin and the formation of green </a:t>
            </a:r>
            <a:r>
              <a:rPr lang="en-US" sz="3200" dirty="0" err="1" smtClean="0"/>
              <a:t>pigment.Also</a:t>
            </a:r>
            <a:r>
              <a:rPr lang="en-US" sz="3200" dirty="0" smtClean="0"/>
              <a:t> called </a:t>
            </a:r>
            <a:r>
              <a:rPr lang="en-US" sz="3200" dirty="0" err="1" smtClean="0"/>
              <a:t>viridans</a:t>
            </a:r>
            <a:r>
              <a:rPr lang="en-US" sz="3200" dirty="0" smtClean="0"/>
              <a:t> group. </a:t>
            </a:r>
            <a:r>
              <a:rPr lang="en-US" sz="3200" dirty="0" err="1" smtClean="0"/>
              <a:t>Eg</a:t>
            </a:r>
            <a:r>
              <a:rPr lang="en-US" sz="3200" i="1" dirty="0" smtClean="0"/>
              <a:t>. </a:t>
            </a:r>
            <a:r>
              <a:rPr lang="en-US" sz="3200" i="1" dirty="0" err="1" smtClean="0"/>
              <a:t>S.pneumoniae</a:t>
            </a:r>
            <a:r>
              <a:rPr lang="en-US" sz="3200" i="1" dirty="0" smtClean="0"/>
              <a:t>.</a:t>
            </a:r>
          </a:p>
          <a:p>
            <a:r>
              <a:rPr lang="en-US" sz="3600" b="1" u="sng" dirty="0" smtClean="0"/>
              <a:t>gamma hemolytic</a:t>
            </a:r>
            <a:r>
              <a:rPr lang="en-US" sz="3600" dirty="0" smtClean="0"/>
              <a:t> :</a:t>
            </a:r>
            <a:r>
              <a:rPr lang="en-US" sz="3200" dirty="0" smtClean="0"/>
              <a:t> No zone is formed during </a:t>
            </a:r>
            <a:r>
              <a:rPr lang="en-US" sz="3200" dirty="0" err="1" smtClean="0"/>
              <a:t>hemolysis.Mostly</a:t>
            </a:r>
            <a:r>
              <a:rPr lang="en-US" sz="3200" dirty="0" smtClean="0"/>
              <a:t>  saprophytes. </a:t>
            </a:r>
            <a:r>
              <a:rPr lang="en-US" sz="3200" dirty="0" err="1" smtClean="0"/>
              <a:t>Eg</a:t>
            </a:r>
            <a:r>
              <a:rPr lang="en-US" sz="3200" dirty="0" smtClean="0"/>
              <a:t>. </a:t>
            </a:r>
            <a:r>
              <a:rPr lang="en-US" sz="3200" i="1" dirty="0" err="1" smtClean="0"/>
              <a:t>S.bovis</a:t>
            </a:r>
            <a:r>
              <a:rPr lang="en-US" sz="3200" i="1" dirty="0" smtClean="0"/>
              <a:t> .</a:t>
            </a:r>
            <a:endParaRPr lang="en-US" sz="3900" b="1" i="1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Hemolysis</a:t>
            </a:r>
            <a:endParaRPr lang="en-US" b="1" dirty="0"/>
          </a:p>
        </p:txBody>
      </p:sp>
      <p:pic>
        <p:nvPicPr>
          <p:cNvPr id="4" name="irc_mi" descr="http://biology.clc.uc.edu/fankhauser/labs/microbiology/strep_detection/hemolysis_P8040099lbd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14400"/>
            <a:ext cx="8229599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>Group specific substance (Lancefield classification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carbohydrate is contained in the cell wall of many streptococci and forms the basis of serologic grouping into Lancefield groups A-H and K-U.</a:t>
            </a:r>
          </a:p>
          <a:p>
            <a:r>
              <a:rPr lang="en-US" sz="3200" dirty="0" smtClean="0"/>
              <a:t>The serologic specificity of group-specific carbohydrate is determined by an amino sugar.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rc_mi" descr="http://t3.gstatic.com/images?q=tbn:ANd9GcSYpsQzFZ7_Hrp_tLkHB0Ke_-3H4uwb4Y2EDLpvu22Z97S0Y5ki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066800"/>
            <a:ext cx="655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Streptococcus </a:t>
            </a:r>
            <a:r>
              <a:rPr lang="en-US" b="1" i="1" dirty="0" err="1" smtClean="0"/>
              <a:t>pyogenes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200" dirty="0" smtClean="0"/>
              <a:t>Most  streptococci that contain the group A antigen are </a:t>
            </a:r>
            <a:r>
              <a:rPr lang="en-US" sz="3200" i="1" dirty="0" err="1" smtClean="0"/>
              <a:t>S.pyogenes</a:t>
            </a:r>
            <a:r>
              <a:rPr lang="en-US" sz="3200" i="1" dirty="0" smtClean="0"/>
              <a:t>.</a:t>
            </a:r>
          </a:p>
          <a:p>
            <a:r>
              <a:rPr lang="en-US" sz="3200" dirty="0" smtClean="0"/>
              <a:t>It is the main human pathogen associated with local or systemic invasion and post streptococcal immunologic disorders.</a:t>
            </a:r>
          </a:p>
          <a:p>
            <a:r>
              <a:rPr lang="en-US" sz="3200" dirty="0" smtClean="0"/>
              <a:t>It produces large (1 cm in diameter)zones of B -</a:t>
            </a:r>
            <a:r>
              <a:rPr lang="en-US" sz="3200" dirty="0" smtClean="0"/>
              <a:t>hemolysis</a:t>
            </a:r>
            <a:endParaRPr lang="en-US" sz="3200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5562600"/>
          </a:xfrm>
        </p:spPr>
        <p:txBody>
          <a:bodyPr/>
          <a:lstStyle/>
          <a:p>
            <a:r>
              <a:rPr lang="en-US" i="1" dirty="0"/>
              <a:t>S. </a:t>
            </a:r>
            <a:r>
              <a:rPr lang="en-US" i="1" dirty="0" err="1"/>
              <a:t>pyogenes</a:t>
            </a:r>
            <a:r>
              <a:rPr lang="en-US" dirty="0"/>
              <a:t> typically colonizes the throat, genital mucosa, rectum, and skin.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healthy individuals, 1% to 5% have throat, vaginal, or rectal carriage.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healthy children, such carriage rate varies from 2% to 17%. </a:t>
            </a:r>
            <a:endParaRPr lang="en-US" dirty="0" smtClean="0"/>
          </a:p>
          <a:p>
            <a:r>
              <a:rPr lang="en-US" b="1" dirty="0" smtClean="0"/>
              <a:t>Transmission </a:t>
            </a:r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nhalation </a:t>
            </a:r>
            <a:r>
              <a:rPr lang="en-US" dirty="0"/>
              <a:t>of respiratory droplets,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skin </a:t>
            </a:r>
            <a:r>
              <a:rPr lang="en-US" dirty="0"/>
              <a:t>contact,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contact </a:t>
            </a:r>
            <a:r>
              <a:rPr lang="en-US" dirty="0"/>
              <a:t>with objects, surface, or dust that is contaminated with bacteria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27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657</TotalTime>
  <Words>948</Words>
  <Application>Microsoft Office PowerPoint</Application>
  <PresentationFormat>On-screen Show (4:3)</PresentationFormat>
  <Paragraphs>122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Constantia</vt:lpstr>
      <vt:lpstr>Wingdings</vt:lpstr>
      <vt:lpstr>Wingdings 2</vt:lpstr>
      <vt:lpstr>Flow</vt:lpstr>
      <vt:lpstr>Streptococcus  pyogenes</vt:lpstr>
      <vt:lpstr>The Streptococci</vt:lpstr>
      <vt:lpstr>Classification of Streptococci</vt:lpstr>
      <vt:lpstr>HEMOLYSIS</vt:lpstr>
      <vt:lpstr>Hemolysis</vt:lpstr>
      <vt:lpstr>Group specific substance (Lancefield classification)</vt:lpstr>
      <vt:lpstr>PowerPoint Presentation</vt:lpstr>
      <vt:lpstr>Streptococcus pyogenes</vt:lpstr>
      <vt:lpstr>PowerPoint Presentation</vt:lpstr>
      <vt:lpstr>TOXINS and ENZYMES</vt:lpstr>
      <vt:lpstr>PowerPoint Presentation</vt:lpstr>
      <vt:lpstr>Hemolysins</vt:lpstr>
      <vt:lpstr>Acute manifestations of S.p. infections</vt:lpstr>
      <vt:lpstr>PowerPoint Presentation</vt:lpstr>
      <vt:lpstr> Sore Throat</vt:lpstr>
      <vt:lpstr>PowerPoint Presentation</vt:lpstr>
      <vt:lpstr>PowerPoint Presentation</vt:lpstr>
      <vt:lpstr>Chronic manifestations</vt:lpstr>
      <vt:lpstr>Diagnosis</vt:lpstr>
      <vt:lpstr>Treatment</vt:lpstr>
      <vt:lpstr>Prevention &amp; Control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Streptococcus  pyogenes</dc:title>
  <dc:creator>manoj.kumar</dc:creator>
  <cp:lastModifiedBy>admin</cp:lastModifiedBy>
  <cp:revision>61</cp:revision>
  <dcterms:created xsi:type="dcterms:W3CDTF">2013-03-16T07:45:56Z</dcterms:created>
  <dcterms:modified xsi:type="dcterms:W3CDTF">2020-04-08T18:53:14Z</dcterms:modified>
</cp:coreProperties>
</file>