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7" r:id="rId2"/>
    <p:sldId id="419" r:id="rId3"/>
    <p:sldId id="416" r:id="rId4"/>
    <p:sldId id="420" r:id="rId5"/>
    <p:sldId id="433" r:id="rId6"/>
    <p:sldId id="421" r:id="rId7"/>
    <p:sldId id="422" r:id="rId8"/>
    <p:sldId id="434" r:id="rId9"/>
    <p:sldId id="435" r:id="rId10"/>
    <p:sldId id="436" r:id="rId11"/>
    <p:sldId id="439" r:id="rId12"/>
    <p:sldId id="438" r:id="rId13"/>
    <p:sldId id="443" r:id="rId14"/>
    <p:sldId id="445" r:id="rId15"/>
    <p:sldId id="447" r:id="rId16"/>
    <p:sldId id="423" r:id="rId17"/>
    <p:sldId id="425" r:id="rId18"/>
    <p:sldId id="426" r:id="rId19"/>
    <p:sldId id="427" r:id="rId20"/>
    <p:sldId id="430" r:id="rId21"/>
    <p:sldId id="441" r:id="rId22"/>
    <p:sldId id="431" r:id="rId23"/>
    <p:sldId id="432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82003B"/>
    <a:srgbClr val="A2004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5" autoAdjust="0"/>
    <p:restoredTop sz="94627" autoAdjust="0"/>
  </p:normalViewPr>
  <p:slideViewPr>
    <p:cSldViewPr>
      <p:cViewPr varScale="1">
        <p:scale>
          <a:sx n="68" d="100"/>
          <a:sy n="68" d="100"/>
        </p:scale>
        <p:origin x="87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0B21A54-D20A-43EE-B7A2-2F99ABA18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36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22F1B4F-675E-498D-9480-E840BF1B3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61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75CE37-178E-4A86-8939-A9FB390F41A0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6971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7E2C8D-41A0-4295-82E6-F7EABBED7648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429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80742-8A9C-4DD2-BF07-05F17E69D067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9651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5E808-075F-4DAB-9F31-F89DDE52B6A0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7116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31F60-6104-457C-A919-950F8158F6A2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589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6EB8C6-B129-4493-BEF0-8A881FC6E9DB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8762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CA8F23-006E-420F-92C4-4F88639E3415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5751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1EBA1-510D-48D3-8F84-BE24265166F7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93519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A812F-452E-45B5-9256-A475217AE18E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2941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48BC7C-98FA-49B7-8882-C5F237BFC67A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9767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C3CF9-D3F3-4C40-82DD-9F897040E185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942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EA1C1-BA14-4A3A-9CDE-B5366CBDBF21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9873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CF90B0-FC90-438C-95AC-2C845CD84FAD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1498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3F0B97-7423-4C25-9BCA-B8970581CD8A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8441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E04675-36E6-4F08-99C8-D55FD123F1BE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7961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6530EC-40FE-4F20-8B65-0621A2EC9990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5168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8238E7-DCAC-4138-AE44-4E27980179A7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8497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F900E-9CDC-4B24-8135-8C03EE663BFB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25996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CB165-185B-4510-9D6D-8172D8D8503C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13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3962400"/>
            <a:ext cx="9144000" cy="838200"/>
          </a:xfrm>
        </p:spPr>
        <p:txBody>
          <a:bodyPr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4876800"/>
            <a:ext cx="9144000" cy="228600"/>
          </a:xfrm>
        </p:spPr>
        <p:txBody>
          <a:bodyPr/>
          <a:lstStyle>
            <a:lvl1pPr marL="0" indent="0" algn="ctr">
              <a:buSzPct val="250000"/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CF16B-91FC-43A0-B68D-E099D6C10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35808-57FB-4541-93FB-4F3899DF1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4250" y="0"/>
            <a:ext cx="18097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0"/>
            <a:ext cx="52768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59DED-E458-4D3F-A07B-1D53897C6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0" y="685800"/>
            <a:ext cx="35433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600700" y="685800"/>
            <a:ext cx="3543300" cy="5867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36C61-43F0-4894-A878-7E515E38D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0" y="685800"/>
            <a:ext cx="35433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0700" y="685800"/>
            <a:ext cx="35433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9D82A-D497-49FF-AAF9-15122BD85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0" y="685800"/>
            <a:ext cx="35433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600700" y="685800"/>
            <a:ext cx="3543300" cy="285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600700" y="3695700"/>
            <a:ext cx="3543300" cy="285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4A003-A1BB-4838-926B-6786CE35A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5E2F9-B91D-40B1-9DDD-33F0BE7DE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1BAF1-609B-46B6-B2AD-3648B628D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685800"/>
            <a:ext cx="35433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0700" y="685800"/>
            <a:ext cx="35433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959F6-E913-493B-8F2B-687D89250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7C28B-9B19-498D-960E-31812A580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32A95-42DB-4A10-8940-C00BD0A4E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BEBB0-6071-40B1-A041-4FF5B8538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BBE3E-8D95-4795-A7BA-A0CCFD7C0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F171B-7304-4DDE-9AF6-41B5CC2DE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0"/>
            <a:ext cx="723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685800"/>
            <a:ext cx="7239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57975"/>
            <a:ext cx="2895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57975"/>
            <a:ext cx="2133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495DA7B-0E9C-4570-A8E2-3196D41F5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p:transition spd="med">
    <p:fade thruBlk="1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300000"/>
        <a:buBlip>
          <a:blip r:embed="rId17"/>
        </a:buBlip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300000"/>
        <a:buBlip>
          <a:blip r:embed="rId17"/>
        </a:buBlip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300000"/>
        <a:buBlip>
          <a:blip r:embed="rId17"/>
        </a:buBlip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300000"/>
        <a:buBlip>
          <a:blip r:embed="rId17"/>
        </a:buBlip>
        <a:defRPr sz="16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300000"/>
        <a:buBlip>
          <a:blip r:embed="rId17"/>
        </a:buBlip>
        <a:defRPr sz="16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300000"/>
        <a:buBlip>
          <a:blip r:embed="rId17"/>
        </a:buBlip>
        <a:defRPr sz="16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300000"/>
        <a:buBlip>
          <a:blip r:embed="rId17"/>
        </a:buBlip>
        <a:defRPr sz="16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300000"/>
        <a:buBlip>
          <a:blip r:embed="rId17"/>
        </a:buBlip>
        <a:defRPr sz="16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300000"/>
        <a:buBlip>
          <a:blip r:embed="rId17"/>
        </a:buBlip>
        <a:defRPr sz="16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194261-FA91-430B-83EB-FA7B78AFE37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114800"/>
            <a:ext cx="9144000" cy="27432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latin typeface="Comic Sans MS" pitchFamily="66" charset="0"/>
              </a:rPr>
              <a:t>VIROIDS</a:t>
            </a:r>
            <a:br>
              <a:rPr lang="en-US" u="sng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en-US" sz="3600" i="1" spc="-150" dirty="0" smtClean="0"/>
              <a:t/>
            </a:r>
            <a:br>
              <a:rPr lang="en-US" sz="3600" i="1" spc="-150" dirty="0" smtClean="0"/>
            </a:br>
            <a:r>
              <a:rPr lang="en-US" u="sng" dirty="0" smtClean="0">
                <a:latin typeface="Comic Sans MS" pitchFamily="66" charset="0"/>
              </a:rPr>
              <a:t/>
            </a:r>
            <a:br>
              <a:rPr lang="en-US" u="sng" dirty="0" smtClean="0">
                <a:latin typeface="Comic Sans MS" pitchFamily="66" charset="0"/>
              </a:rPr>
            </a:br>
            <a:endParaRPr lang="en-US" u="sng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914400"/>
          </a:xfrm>
        </p:spPr>
        <p:txBody>
          <a:bodyPr/>
          <a:lstStyle/>
          <a:p>
            <a:r>
              <a:rPr lang="en-US" sz="3200" smtClean="0">
                <a:solidFill>
                  <a:srgbClr val="FFFF00"/>
                </a:solidFill>
                <a:latin typeface="Algerian" pitchFamily="82" charset="0"/>
              </a:rPr>
              <a:t>Replication in </a:t>
            </a:r>
            <a:r>
              <a:rPr lang="en-US" sz="3200" smtClean="0">
                <a:solidFill>
                  <a:srgbClr val="FFFF00"/>
                </a:solidFill>
                <a:latin typeface="Forte" pitchFamily="66" charset="0"/>
              </a:rPr>
              <a:t>Pospiviroidae &amp; Avsunviroidae</a:t>
            </a:r>
            <a:endParaRPr lang="en-US" sz="3200" smtClean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4F2795-5A1A-4AE3-8065-D42FF4C7DD8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29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3600" i="1" smtClean="0">
              <a:solidFill>
                <a:srgbClr val="FFFF00"/>
              </a:solidFill>
              <a:latin typeface="Forte" pitchFamily="66" charset="0"/>
            </a:endParaRPr>
          </a:p>
          <a:p>
            <a:pPr>
              <a:buFontTx/>
              <a:buNone/>
            </a:pPr>
            <a:r>
              <a:rPr lang="en-US" sz="3600" i="1" smtClean="0">
                <a:latin typeface="Arial Narrow" pitchFamily="34" charset="0"/>
              </a:rPr>
              <a:t>Pospivirodae have central conserved region where as Avsunviroidae do not have CCR.</a:t>
            </a:r>
          </a:p>
          <a:p>
            <a:pPr>
              <a:buFontTx/>
              <a:buNone/>
            </a:pPr>
            <a:endParaRPr lang="en-US" sz="3600" i="1" smtClean="0">
              <a:latin typeface="Arial Narrow" pitchFamily="34" charset="0"/>
            </a:endParaRPr>
          </a:p>
          <a:p>
            <a:pPr>
              <a:buFontTx/>
              <a:buNone/>
            </a:pPr>
            <a:endParaRPr lang="en-US" sz="3600" i="1" smtClean="0">
              <a:latin typeface="Arial Narrow" pitchFamily="34" charset="0"/>
            </a:endParaRPr>
          </a:p>
          <a:p>
            <a:pPr>
              <a:buFontTx/>
              <a:buNone/>
            </a:pPr>
            <a:endParaRPr lang="en-US" sz="3600" i="1" smtClean="0">
              <a:latin typeface="Arial Narrow" pitchFamily="34" charset="0"/>
            </a:endParaRPr>
          </a:p>
        </p:txBody>
      </p:sp>
      <p:pic>
        <p:nvPicPr>
          <p:cNvPr id="12294" name="Picture 2" descr="Viroid gen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276600"/>
            <a:ext cx="518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239000" cy="609600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  <a:latin typeface="Forte" pitchFamily="66" charset="0"/>
              </a:rPr>
              <a:t>SYMMETRIC &amp; ASYMMETRIC REPLICATION.</a:t>
            </a: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71EC55-712E-4200-BC04-E3DC35F9A3F3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1434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154112"/>
            <a:ext cx="8610600" cy="5627688"/>
          </a:xfrm>
          <a:noFill/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019800"/>
          </a:xfrm>
        </p:spPr>
        <p:txBody>
          <a:bodyPr/>
          <a:lstStyle/>
          <a:p>
            <a:r>
              <a:rPr lang="en-US" sz="2800" b="0" dirty="0" err="1" smtClean="0"/>
              <a:t>Avsunviroids</a:t>
            </a:r>
            <a:r>
              <a:rPr lang="en-US" sz="2800" b="0" dirty="0" smtClean="0"/>
              <a:t> probably replicate via a symmetric rolling circle mechanism. </a:t>
            </a:r>
          </a:p>
          <a:p>
            <a:r>
              <a:rPr lang="en-US" sz="2800" b="0" dirty="0" err="1" smtClean="0"/>
              <a:t>Pospiviroids</a:t>
            </a:r>
            <a:r>
              <a:rPr lang="en-US" sz="2800" b="0" dirty="0" smtClean="0"/>
              <a:t> probably use an asymmetric mechanism.</a:t>
            </a:r>
          </a:p>
          <a:p>
            <a:endParaRPr lang="en-US" sz="2800" b="0" dirty="0" smtClean="0"/>
          </a:p>
          <a:p>
            <a:pPr>
              <a:buFontTx/>
              <a:buNone/>
            </a:pPr>
            <a:r>
              <a:rPr lang="en-US" sz="2800" b="0" dirty="0" smtClean="0"/>
              <a:t> +</a:t>
            </a:r>
            <a:r>
              <a:rPr lang="en-US" sz="2800" b="0" dirty="0" err="1" smtClean="0"/>
              <a:t>ve</a:t>
            </a:r>
            <a:r>
              <a:rPr lang="en-US" sz="2800" b="0" dirty="0" smtClean="0"/>
              <a:t> infecting circular RNA strand of a </a:t>
            </a:r>
            <a:r>
              <a:rPr lang="en-US" sz="2800" b="0" dirty="0" err="1" smtClean="0"/>
              <a:t>viroid</a:t>
            </a:r>
            <a:r>
              <a:rPr lang="en-US" sz="2800" b="0" dirty="0" smtClean="0"/>
              <a:t> serves as a template to make a large linear </a:t>
            </a:r>
            <a:r>
              <a:rPr lang="en-US" sz="2800" b="0" dirty="0" err="1" smtClean="0"/>
              <a:t>multimeric</a:t>
            </a:r>
            <a:r>
              <a:rPr lang="en-US" sz="2800" b="0" dirty="0" smtClean="0"/>
              <a:t> -</a:t>
            </a:r>
            <a:r>
              <a:rPr lang="en-US" sz="2800" b="0" dirty="0" err="1" smtClean="0"/>
              <a:t>ve</a:t>
            </a:r>
            <a:r>
              <a:rPr lang="en-US" sz="2800" b="0" dirty="0" smtClean="0"/>
              <a:t> strand.</a:t>
            </a:r>
          </a:p>
          <a:p>
            <a:pPr>
              <a:buFontTx/>
              <a:buNone/>
            </a:pPr>
            <a:r>
              <a:rPr lang="en-US" sz="2800" b="0" dirty="0" smtClean="0"/>
              <a:t>Host RNA </a:t>
            </a:r>
            <a:r>
              <a:rPr lang="en-US" sz="2800" b="0" dirty="0" err="1" smtClean="0"/>
              <a:t>pol</a:t>
            </a:r>
            <a:r>
              <a:rPr lang="en-US" sz="2800" b="0" dirty="0" smtClean="0"/>
              <a:t> II is probably the enzyme which does this. </a:t>
            </a:r>
            <a:r>
              <a:rPr lang="en-US" sz="2800" b="0" dirty="0" err="1" smtClean="0"/>
              <a:t>Pospiviroids</a:t>
            </a:r>
            <a:r>
              <a:rPr lang="en-US" sz="2800" b="0" dirty="0" smtClean="0"/>
              <a:t> with an asymmetric replication pathway then make +</a:t>
            </a:r>
            <a:r>
              <a:rPr lang="en-US" sz="2800" b="0" dirty="0" err="1" smtClean="0"/>
              <a:t>ve</a:t>
            </a:r>
            <a:r>
              <a:rPr lang="en-US" sz="2800" b="0" dirty="0" smtClean="0"/>
              <a:t> RNA from this long linear molecule.</a:t>
            </a:r>
          </a:p>
          <a:p>
            <a:pPr>
              <a:buFontTx/>
              <a:buNone/>
            </a:pPr>
            <a:r>
              <a:rPr lang="en-US" sz="2800" b="0" dirty="0" smtClean="0"/>
              <a:t> A host </a:t>
            </a:r>
            <a:r>
              <a:rPr lang="en-US" sz="2800" b="0" dirty="0" err="1" smtClean="0"/>
              <a:t>RNAse</a:t>
            </a:r>
            <a:r>
              <a:rPr lang="en-US" sz="2800" b="0" dirty="0" smtClean="0"/>
              <a:t> activity cleaves the +</a:t>
            </a:r>
            <a:r>
              <a:rPr lang="en-US" sz="2800" b="0" dirty="0" err="1" smtClean="0"/>
              <a:t>ve</a:t>
            </a:r>
            <a:r>
              <a:rPr lang="en-US" sz="2800" b="0" dirty="0" smtClean="0"/>
              <a:t> strand into unit </a:t>
            </a:r>
            <a:r>
              <a:rPr lang="en-US" sz="2800" b="0" dirty="0" err="1" smtClean="0"/>
              <a:t>viroid</a:t>
            </a:r>
            <a:r>
              <a:rPr lang="en-US" sz="2800" b="0" dirty="0" smtClean="0"/>
              <a:t> lengths. This molecule is then </a:t>
            </a:r>
            <a:r>
              <a:rPr lang="en-US" sz="2800" b="0" dirty="0" err="1" smtClean="0"/>
              <a:t>ligated</a:t>
            </a:r>
            <a:r>
              <a:rPr lang="en-US" sz="2800" b="0" dirty="0" smtClean="0"/>
              <a:t> to form a circular </a:t>
            </a:r>
            <a:r>
              <a:rPr lang="en-US" sz="2800" b="0" dirty="0" err="1" smtClean="0"/>
              <a:t>viroid</a:t>
            </a:r>
            <a:r>
              <a:rPr lang="en-US" sz="2800" b="0" dirty="0" smtClean="0"/>
              <a:t>.</a:t>
            </a:r>
          </a:p>
          <a:p>
            <a:pPr>
              <a:buFontTx/>
              <a:buNone/>
            </a:pPr>
            <a:r>
              <a:rPr lang="en-US" sz="2800" b="0" dirty="0" smtClean="0"/>
              <a:t> </a:t>
            </a:r>
            <a:endParaRPr lang="en-US" sz="2800" dirty="0" smtClean="0"/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86AF0D-2ED4-40E3-897C-EB5CF05BB056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cmassengale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5E2F9-B91D-40B1-9DDD-33F0BE7DE9F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6475"/>
            <a:ext cx="8229600" cy="11151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/>
              <a:t>2. </a:t>
            </a:r>
            <a:r>
              <a:rPr smtClean="0"/>
              <a:t>Cy</a:t>
            </a:r>
            <a:r>
              <a:rPr lang="en-US" dirty="0" smtClean="0"/>
              <a:t>t</a:t>
            </a:r>
            <a:r>
              <a:rPr smtClean="0"/>
              <a:t>opat</a:t>
            </a:r>
            <a:r>
              <a:rPr lang="en-US" smtClean="0"/>
              <a:t>h</a:t>
            </a:r>
            <a:r>
              <a:rPr smtClean="0"/>
              <a:t>ic </a:t>
            </a:r>
            <a:r>
              <a:rPr/>
              <a:t>effect 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     Various effects of </a:t>
            </a:r>
            <a:r>
              <a:rPr lang="en-US" dirty="0" err="1" smtClean="0"/>
              <a:t>viroid</a:t>
            </a:r>
            <a:r>
              <a:rPr lang="en-US" dirty="0" smtClean="0"/>
              <a:t> infection on cellular structures have been reported. For ex in some infections, changes have been observed in membranous structures called “</a:t>
            </a:r>
            <a:r>
              <a:rPr lang="en-US" dirty="0" err="1" smtClean="0"/>
              <a:t>plasmalemma</a:t>
            </a:r>
            <a:r>
              <a:rPr lang="en-US" dirty="0" smtClean="0"/>
              <a:t>”. Corrugation and irregular thickness in cell walls of </a:t>
            </a:r>
            <a:r>
              <a:rPr lang="en-US" dirty="0" err="1" smtClean="0"/>
              <a:t>viroid</a:t>
            </a:r>
            <a:r>
              <a:rPr lang="en-US" dirty="0" smtClean="0"/>
              <a:t> infected tissues have been observed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cmassengale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5E2F9-B91D-40B1-9DDD-33F0BE7DE9F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7662"/>
            <a:ext cx="8229600" cy="121997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/>
              <a:t>Biochemical changes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err="1" smtClean="0"/>
              <a:t>Viroid</a:t>
            </a:r>
            <a:r>
              <a:rPr lang="en-US" dirty="0" smtClean="0"/>
              <a:t> infection appears to cause no gross changes in host nucleic acid metabolism. In contrast </a:t>
            </a:r>
            <a:r>
              <a:rPr lang="en-US" dirty="0" smtClean="0">
                <a:solidFill>
                  <a:srgbClr val="FF0000"/>
                </a:solidFill>
              </a:rPr>
              <a:t>marked changes in amount of various host proteins have been described in infected tissue</a:t>
            </a:r>
            <a:r>
              <a:rPr lang="en-US" dirty="0" smtClean="0"/>
              <a:t>. For ex a 140 </a:t>
            </a:r>
            <a:r>
              <a:rPr lang="en-US" dirty="0" err="1" smtClean="0"/>
              <a:t>KDa</a:t>
            </a:r>
            <a:r>
              <a:rPr lang="en-US" dirty="0" smtClean="0"/>
              <a:t> protein. The most dramatic effect is the increase in a 140 </a:t>
            </a:r>
            <a:r>
              <a:rPr lang="en-US" dirty="0" err="1" smtClean="0"/>
              <a:t>KDa</a:t>
            </a:r>
            <a:r>
              <a:rPr lang="en-US" dirty="0" smtClean="0"/>
              <a:t> host protein in tomatoes infected with </a:t>
            </a:r>
            <a:r>
              <a:rPr lang="en-US" dirty="0" err="1" smtClean="0"/>
              <a:t>viroids</a:t>
            </a:r>
            <a:r>
              <a:rPr lang="en-US" dirty="0" smtClean="0"/>
              <a:t>. Significant changes have been found in </a:t>
            </a:r>
            <a:r>
              <a:rPr lang="en-US" dirty="0" err="1" smtClean="0"/>
              <a:t>viroid</a:t>
            </a:r>
            <a:r>
              <a:rPr lang="en-US" dirty="0" smtClean="0"/>
              <a:t> infected tissues.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cmassengale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5E2F9-B91D-40B1-9DDD-33F0BE7DE9F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150"/>
            <a:ext cx="8229600" cy="1181488"/>
          </a:xfrm>
        </p:spPr>
        <p:txBody>
          <a:bodyPr/>
          <a:lstStyle/>
          <a:p>
            <a:r>
              <a:rPr lang="en-US" dirty="0" smtClean="0"/>
              <a:t>Pathology of </a:t>
            </a:r>
            <a:r>
              <a:rPr lang="en-US" dirty="0" err="1" smtClean="0"/>
              <a:t>Viroids</a:t>
            </a:r>
            <a:endParaRPr lang="en-US" dirty="0" smtClean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marL="609600" indent="-609600" fontAlgn="auto"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Macroscopic disease symptoms-                             </a:t>
            </a:r>
          </a:p>
          <a:p>
            <a:pPr marL="609600" indent="-609600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dirty="0"/>
              <a:t>   </a:t>
            </a:r>
            <a:r>
              <a:rPr lang="en-US" dirty="0" smtClean="0"/>
              <a:t>     </a:t>
            </a:r>
            <a:r>
              <a:rPr lang="en-US" dirty="0" err="1" smtClean="0"/>
              <a:t>Viroids</a:t>
            </a:r>
            <a:r>
              <a:rPr lang="en-US" dirty="0" smtClean="0"/>
              <a:t> </a:t>
            </a:r>
            <a:r>
              <a:rPr lang="en-US" dirty="0"/>
              <a:t>infect both </a:t>
            </a:r>
            <a:r>
              <a:rPr lang="en-US" dirty="0" smtClean="0"/>
              <a:t>dicotyledonous and monocotyledonous </a:t>
            </a:r>
            <a:r>
              <a:rPr lang="en-US" dirty="0"/>
              <a:t>plants. Symptoms produced by </a:t>
            </a:r>
            <a:r>
              <a:rPr lang="en-US" dirty="0" err="1"/>
              <a:t>viroids</a:t>
            </a:r>
            <a:r>
              <a:rPr lang="en-US" dirty="0"/>
              <a:t> disease are identical to that of viral diseases. </a:t>
            </a:r>
            <a:r>
              <a:rPr lang="en-US" dirty="0" smtClean="0"/>
              <a:t>These include </a:t>
            </a:r>
            <a:r>
              <a:rPr lang="en-US" dirty="0"/>
              <a:t>stunting, mottling, leaf distortion and necrosis.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FFF00"/>
                </a:solidFill>
                <a:latin typeface="Algerian" pitchFamily="82" charset="0"/>
              </a:rPr>
              <a:t>VIROID DISEASES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8674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i="1" u="sng" smtClean="0">
                <a:latin typeface="Arial Narrow" pitchFamily="34" charset="0"/>
              </a:rPr>
              <a:t>Potato  spindle  tuber viroid</a:t>
            </a:r>
            <a:r>
              <a:rPr lang="en-US" sz="3600" i="1" smtClean="0">
                <a:latin typeface="Arial Narrow" pitchFamily="34" charset="0"/>
              </a:rPr>
              <a:t> (PSTVd)</a:t>
            </a:r>
          </a:p>
          <a:p>
            <a:pPr>
              <a:buFontTx/>
              <a:buChar char="•"/>
            </a:pPr>
            <a:r>
              <a:rPr lang="en-US" sz="3600" i="1" smtClean="0">
                <a:latin typeface="Arial Narrow" pitchFamily="34" charset="0"/>
              </a:rPr>
              <a:t>First  viroid to be identified.</a:t>
            </a:r>
            <a:r>
              <a:rPr lang="en-US" sz="3600" b="0" smtClean="0"/>
              <a:t> </a:t>
            </a:r>
          </a:p>
          <a:p>
            <a:pPr>
              <a:buFontTx/>
              <a:buChar char="•"/>
            </a:pPr>
            <a:r>
              <a:rPr lang="en-US" sz="3600" smtClean="0">
                <a:latin typeface="Arial Narrow" pitchFamily="34" charset="0"/>
              </a:rPr>
              <a:t>natural hosts are potatoes  and tomatoes.</a:t>
            </a:r>
            <a:endParaRPr lang="en-US" sz="3600" i="1" smtClean="0"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sz="3600" i="1" smtClean="0">
                <a:latin typeface="Arial Narrow" pitchFamily="34" charset="0"/>
              </a:rPr>
              <a:t>Common symptoms include             #  reduction in plant size</a:t>
            </a:r>
          </a:p>
          <a:p>
            <a:pPr>
              <a:buFontTx/>
              <a:buNone/>
            </a:pPr>
            <a:r>
              <a:rPr lang="en-US" sz="3600" i="1" smtClean="0">
                <a:latin typeface="Arial Narrow" pitchFamily="34" charset="0"/>
              </a:rPr>
              <a:t># changes in plant growth habit ( characterized by uprightedness)</a:t>
            </a: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8F03F0-7FBD-427C-BBA9-485CD96AD252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i="1" smtClean="0">
                <a:latin typeface="Arial Narrow" pitchFamily="34" charset="0"/>
              </a:rPr>
              <a:t>Affected tubers are small, narrow and spindle like.</a:t>
            </a:r>
          </a:p>
          <a:p>
            <a:r>
              <a:rPr lang="en-US" sz="3600" i="1" smtClean="0">
                <a:latin typeface="Arial Narrow" pitchFamily="34" charset="0"/>
              </a:rPr>
              <a:t>Some tubers develop konbs and swellings and  even get cracked during much infection.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21E6E9-ED8C-43AD-BD13-1CA88885BF21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905000" y="1600200"/>
            <a:ext cx="7239000" cy="609600"/>
          </a:xfrm>
        </p:spPr>
        <p:txBody>
          <a:bodyPr/>
          <a:lstStyle/>
          <a:p>
            <a:r>
              <a:rPr lang="en-US" sz="2800" smtClean="0"/>
              <a:t>. Foliar infection of</a:t>
            </a:r>
            <a:r>
              <a:rPr lang="en-US" sz="2800" u="sng" smtClean="0"/>
              <a:t> potato</a:t>
            </a:r>
            <a:br>
              <a:rPr lang="en-US" sz="2800" u="sng" smtClean="0"/>
            </a:br>
            <a:r>
              <a:rPr lang="en-US" sz="2800" u="sng" smtClean="0"/>
              <a:t>spindle tuber viroid</a:t>
            </a:r>
            <a:r>
              <a:rPr lang="en-US" sz="2800" smtClean="0"/>
              <a:t> (PSTVd) showing</a:t>
            </a:r>
            <a:br>
              <a:rPr lang="en-US" sz="2800" smtClean="0"/>
            </a:br>
            <a:r>
              <a:rPr lang="en-US" sz="2800" smtClean="0"/>
              <a:t>stiff upright growth habit.</a:t>
            </a: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D2E3E3-2F20-4FAD-959F-E914BDCA7519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1946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2819400"/>
            <a:ext cx="4953000" cy="4038600"/>
          </a:xfrm>
          <a:noFill/>
        </p:spPr>
      </p:pic>
      <p:sp>
        <p:nvSpPr>
          <p:cNvPr id="7" name="Rectangle 6"/>
          <p:cNvSpPr/>
          <p:nvPr/>
        </p:nvSpPr>
        <p:spPr>
          <a:xfrm>
            <a:off x="2298700" y="-3119438"/>
            <a:ext cx="2286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3600" kern="0" dirty="0">
                <a:solidFill>
                  <a:srgbClr val="FFFFFF"/>
                </a:solidFill>
                <a:latin typeface="Arial Black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2514600"/>
          </a:xfrm>
        </p:spPr>
        <p:txBody>
          <a:bodyPr/>
          <a:lstStyle/>
          <a:p>
            <a:r>
              <a:rPr lang="en-US" sz="3200" dirty="0" smtClean="0"/>
              <a:t>. Tuber infection </a:t>
            </a:r>
            <a:r>
              <a:rPr lang="en-US" sz="3200" u="sng" dirty="0" smtClean="0"/>
              <a:t>of potato</a:t>
            </a:r>
            <a:br>
              <a:rPr lang="en-US" sz="3200" u="sng" dirty="0" smtClean="0"/>
            </a:br>
            <a:r>
              <a:rPr lang="en-US" sz="3200" u="sng" dirty="0" smtClean="0"/>
              <a:t>spindle tuber </a:t>
            </a:r>
            <a:r>
              <a:rPr lang="en-US" sz="3200" u="sng" dirty="0" err="1" smtClean="0"/>
              <a:t>viroid</a:t>
            </a:r>
            <a:r>
              <a:rPr lang="en-US" sz="3200" dirty="0" smtClean="0"/>
              <a:t> (</a:t>
            </a:r>
            <a:r>
              <a:rPr lang="en-US" sz="3200" dirty="0" err="1" smtClean="0"/>
              <a:t>PSTVd</a:t>
            </a:r>
            <a:r>
              <a:rPr lang="en-US" sz="3200" dirty="0" smtClean="0"/>
              <a:t>) showing</a:t>
            </a:r>
            <a:br>
              <a:rPr lang="en-US" sz="3200" dirty="0" smtClean="0"/>
            </a:br>
            <a:r>
              <a:rPr lang="en-US" sz="3200" dirty="0" smtClean="0"/>
              <a:t>spindle shaped tubers (right)</a:t>
            </a: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E3986-73D1-4954-B565-86594FF6AFBC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7" name="Picture 2" descr="H:\PSTVD0_0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02080" y="2590800"/>
            <a:ext cx="591312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763000" cy="5867400"/>
          </a:xfrm>
        </p:spPr>
        <p:txBody>
          <a:bodyPr/>
          <a:lstStyle/>
          <a:p>
            <a:r>
              <a:rPr lang="en-US" sz="3600" i="1" smtClean="0">
                <a:latin typeface="Arial Narrow" pitchFamily="34" charset="0"/>
              </a:rPr>
              <a:t>Upto 70% of the nucleotides in the genome RNAs are extensively base paired due to which they appear rod shaped or dumb- bell shaped under electron microscope instead of circular shaped.</a:t>
            </a:r>
          </a:p>
          <a:p>
            <a:endParaRPr lang="en-US" sz="3600" i="1" smtClean="0">
              <a:latin typeface="Arial Narrow" pitchFamily="34" charset="0"/>
            </a:endParaRPr>
          </a:p>
          <a:p>
            <a:r>
              <a:rPr lang="en-US" sz="3600" i="1" smtClean="0">
                <a:latin typeface="Arial Narrow" pitchFamily="34" charset="0"/>
              </a:rPr>
              <a:t>Nucleotide sequence analysis of viroid RNA shown that  no proteins are encoded by either genome or antigenome sense RNA. 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1AA586-3EE5-42E4-88C2-06B16979096C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315200" cy="16764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3200" smtClean="0"/>
              <a:t>Tuber infection of </a:t>
            </a:r>
            <a:r>
              <a:rPr lang="en-US" sz="3200" u="sng" smtClean="0"/>
              <a:t>potato</a:t>
            </a:r>
            <a:br>
              <a:rPr lang="en-US" sz="3200" u="sng" smtClean="0"/>
            </a:br>
            <a:r>
              <a:rPr lang="en-US" sz="3200" u="sng" smtClean="0"/>
              <a:t>spindle tuber viroid </a:t>
            </a:r>
            <a:r>
              <a:rPr lang="en-US" sz="3200" smtClean="0"/>
              <a:t>(PSTVd) showing</a:t>
            </a:r>
            <a:br>
              <a:rPr lang="en-US" sz="3200" smtClean="0"/>
            </a:br>
            <a:r>
              <a:rPr lang="en-US" sz="3200" smtClean="0"/>
              <a:t>cracked tubers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DEAD48-FDF0-4FF4-B176-CE5E9172D521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21509" name="Content Placeholder 5" descr="PSTVd-spu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62200" y="2743200"/>
            <a:ext cx="5410200" cy="3810000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cmassengale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5E2F9-B91D-40B1-9DDD-33F0BE7DE9F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6096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CHRYSANTHMUM STUNT</a:t>
            </a:r>
            <a:br>
              <a:rPr kumimoji="0" lang="en-IN" sz="3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IN" sz="3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Chrys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3810000" cy="5715000"/>
          </a:xfrm>
          <a:prstGeom prst="rect">
            <a:avLst/>
          </a:prstGeom>
          <a:noFill/>
        </p:spPr>
      </p:pic>
      <p:pic>
        <p:nvPicPr>
          <p:cNvPr id="8" name="Picture 5" descr="Item23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895600"/>
            <a:ext cx="2000250" cy="2000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smtClean="0">
                <a:latin typeface="Arial Narrow" pitchFamily="34" charset="0"/>
              </a:rPr>
              <a:t>Avacado sunblotch viroid </a:t>
            </a:r>
            <a:r>
              <a:rPr lang="en-US" b="1" i="1" smtClean="0">
                <a:latin typeface="Arial Narrow" pitchFamily="34" charset="0"/>
              </a:rPr>
              <a:t>(ASBV)</a:t>
            </a:r>
            <a:endParaRPr lang="en-US" b="1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i="1" smtClean="0"/>
              <a:t>Important disease affecting Avacado trees.</a:t>
            </a:r>
          </a:p>
          <a:p>
            <a:r>
              <a:rPr lang="en-US" sz="3600" i="1" smtClean="0"/>
              <a:t>smallest known viroid that infects plants and is transmitted by pollen and infected seeds or budwood,</a:t>
            </a:r>
          </a:p>
          <a:p>
            <a:r>
              <a:rPr lang="en-US" sz="3600" i="1" smtClean="0"/>
              <a:t>Symptoms include lower yeild , poor fruit quality,bleached veins and petioles.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1FFEED-1AD3-49E6-B60B-49C1EA66D4CF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19200" y="990600"/>
            <a:ext cx="7239000" cy="609600"/>
          </a:xfrm>
        </p:spPr>
        <p:txBody>
          <a:bodyPr/>
          <a:lstStyle/>
          <a:p>
            <a:r>
              <a:rPr lang="en-US" smtClean="0"/>
              <a:t>Fruit of Avacado tree affected by </a:t>
            </a:r>
            <a:r>
              <a:rPr lang="en-US" i="1" u="sng" smtClean="0"/>
              <a:t>Avacado sun blotch viroid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8AB22E-A69F-4B12-81D8-52EE138B493B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23557" name="Picture 4" descr="ASBVdSymptom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43200" y="2895600"/>
            <a:ext cx="4429125" cy="3257550"/>
          </a:xfrm>
          <a:noFill/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7239000" cy="609600"/>
          </a:xfrm>
        </p:spPr>
        <p:txBody>
          <a:bodyPr/>
          <a:lstStyle/>
          <a:p>
            <a:r>
              <a:rPr lang="en-US" sz="4000" smtClean="0">
                <a:solidFill>
                  <a:srgbClr val="FFFF00"/>
                </a:solidFill>
                <a:latin typeface="Algerian" pitchFamily="82" charset="0"/>
              </a:rPr>
              <a:t>introduction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305800" cy="5867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3600" i="1" dirty="0" smtClean="0">
                <a:latin typeface="Arial Narrow" pitchFamily="34" charset="0"/>
              </a:rPr>
              <a:t>Discovered by Theodor </a:t>
            </a:r>
            <a:r>
              <a:rPr lang="en-US" sz="3600" i="1" dirty="0" err="1" smtClean="0">
                <a:latin typeface="Arial Narrow" pitchFamily="34" charset="0"/>
              </a:rPr>
              <a:t>O.Diener</a:t>
            </a:r>
            <a:r>
              <a:rPr lang="en-US" sz="3600" i="1" dirty="0" smtClean="0">
                <a:latin typeface="Arial Narrow" pitchFamily="34" charset="0"/>
              </a:rPr>
              <a:t> ,the Agricultural Research Service plant Pathologist in 1971 (MARYLAND). </a:t>
            </a:r>
          </a:p>
          <a:p>
            <a:pPr>
              <a:buFontTx/>
              <a:buChar char="•"/>
            </a:pPr>
            <a:r>
              <a:rPr lang="en-US" sz="3600" i="1" dirty="0" smtClean="0">
                <a:latin typeface="Arial Narrow" pitchFamily="34" charset="0"/>
              </a:rPr>
              <a:t>Novel agents of disease in plants.</a:t>
            </a:r>
          </a:p>
          <a:p>
            <a:pPr>
              <a:buFontTx/>
              <a:buChar char="•"/>
            </a:pPr>
            <a:r>
              <a:rPr lang="en-US" sz="3600" i="1" dirty="0" smtClean="0">
                <a:latin typeface="Arial Narrow" pitchFamily="34" charset="0"/>
              </a:rPr>
              <a:t>Genome consists of single circular </a:t>
            </a:r>
            <a:r>
              <a:rPr lang="en-US" sz="3600" i="1" dirty="0" err="1" smtClean="0">
                <a:latin typeface="Arial Narrow" pitchFamily="34" charset="0"/>
              </a:rPr>
              <a:t>ssRNA</a:t>
            </a:r>
            <a:r>
              <a:rPr lang="en-US" sz="3600" i="1" dirty="0" smtClean="0">
                <a:latin typeface="Arial Narrow" pitchFamily="34" charset="0"/>
              </a:rPr>
              <a:t> molecule with no protein component.</a:t>
            </a:r>
          </a:p>
          <a:p>
            <a:pPr>
              <a:buFontTx/>
              <a:buChar char="•"/>
            </a:pPr>
            <a:r>
              <a:rPr lang="en-US" sz="3600" i="1" dirty="0" smtClean="0">
                <a:latin typeface="Arial Narrow" pitchFamily="34" charset="0"/>
              </a:rPr>
              <a:t>Smallest self replicating pathogens known.</a:t>
            </a:r>
          </a:p>
          <a:p>
            <a:pPr>
              <a:buFontTx/>
              <a:buChar char="•"/>
            </a:pPr>
            <a:r>
              <a:rPr lang="en-US" sz="3600" i="1" dirty="0" smtClean="0">
                <a:latin typeface="Arial Narrow" pitchFamily="34" charset="0"/>
              </a:rPr>
              <a:t>Genome size ranges from 246-400 nucleotides.</a:t>
            </a:r>
          </a:p>
          <a:p>
            <a:pPr>
              <a:buFontTx/>
              <a:buChar char="•"/>
            </a:pPr>
            <a:endParaRPr lang="en-US" sz="3600" i="1" dirty="0" smtClean="0">
              <a:latin typeface="Arial Narrow" pitchFamily="34" charset="0"/>
            </a:endParaRP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B72337-7D5F-4496-8CD1-32D5CC2381F2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239000" cy="5867400"/>
          </a:xfrm>
        </p:spPr>
        <p:txBody>
          <a:bodyPr/>
          <a:lstStyle/>
          <a:p>
            <a:r>
              <a:rPr lang="en-US" sz="3600" i="1" dirty="0" smtClean="0">
                <a:latin typeface="Arial Narrow" pitchFamily="34" charset="0"/>
              </a:rPr>
              <a:t>Cause diseases through RNA interference </a:t>
            </a:r>
            <a:r>
              <a:rPr lang="en-US" sz="3600" i="1" dirty="0" smtClean="0">
                <a:latin typeface="Arial Narrow" pitchFamily="34" charset="0"/>
              </a:rPr>
              <a:t>with essential host cell mechanism.</a:t>
            </a:r>
          </a:p>
          <a:p>
            <a:endParaRPr lang="en-US" sz="3600" i="1" dirty="0" smtClean="0">
              <a:latin typeface="Arial Narrow" pitchFamily="34" charset="0"/>
            </a:endParaRPr>
          </a:p>
          <a:p>
            <a:r>
              <a:rPr lang="en-US" sz="3600" i="1" dirty="0" smtClean="0">
                <a:latin typeface="Arial Narrow" pitchFamily="34" charset="0"/>
              </a:rPr>
              <a:t>Transmitted through vegetative propagation of the host, by seed, by aphids or through mechanical damage and overcome the problem of there being no receptor for naked RNA.</a:t>
            </a:r>
          </a:p>
          <a:p>
            <a:endParaRPr lang="en-US" sz="3600" i="1" dirty="0" smtClean="0">
              <a:latin typeface="Arial Narrow" pitchFamily="34" charset="0"/>
            </a:endParaRPr>
          </a:p>
        </p:txBody>
      </p:sp>
      <p:sp>
        <p:nvSpPr>
          <p:cNvPr id="61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F0BD52-269C-4123-8C2D-15D41D257097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609600"/>
          </a:xfrm>
        </p:spPr>
        <p:txBody>
          <a:bodyPr/>
          <a:lstStyle/>
          <a:p>
            <a:r>
              <a:rPr lang="en-US" smtClean="0"/>
              <a:t>Electron Micrograph of Viroid</a:t>
            </a:r>
          </a:p>
        </p:txBody>
      </p:sp>
      <p:sp>
        <p:nvSpPr>
          <p:cNvPr id="71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9FB446-28A3-43EF-8DD6-50737287A65B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7173" name="Content Placeholder 5" descr="13-22_PSTV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>
          <a:xfrm>
            <a:off x="2449513" y="1600200"/>
            <a:ext cx="5322887" cy="4419600"/>
          </a:xfrm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FFF00"/>
                </a:solidFill>
                <a:latin typeface="Algerian" pitchFamily="82" charset="0"/>
              </a:rPr>
              <a:t>classification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>
                <a:latin typeface="Arial Narrow" pitchFamily="34" charset="0"/>
              </a:rPr>
              <a:t>FAMILY</a:t>
            </a:r>
            <a:r>
              <a:rPr lang="en-US" sz="3600" i="1" smtClean="0">
                <a:latin typeface="Arial Narrow" pitchFamily="34" charset="0"/>
              </a:rPr>
              <a:t>:- Pospiviroidae</a:t>
            </a:r>
          </a:p>
          <a:p>
            <a:r>
              <a:rPr lang="en-US" sz="3600" i="1" smtClean="0">
                <a:latin typeface="Arial Narrow" pitchFamily="34" charset="0"/>
              </a:rPr>
              <a:t>RNA of 350 nucleotide with a central conversed sequence.</a:t>
            </a:r>
          </a:p>
          <a:p>
            <a:r>
              <a:rPr lang="en-US" sz="3600" i="1" smtClean="0">
                <a:latin typeface="Arial Narrow" pitchFamily="34" charset="0"/>
              </a:rPr>
              <a:t>Replicated in the nucleus by host’s DNA dependent RNA polymerase II.</a:t>
            </a:r>
          </a:p>
          <a:p>
            <a:r>
              <a:rPr lang="en-US" sz="3600" i="1" smtClean="0">
                <a:latin typeface="Arial Narrow" pitchFamily="34" charset="0"/>
              </a:rPr>
              <a:t>Many members, eg:- </a:t>
            </a:r>
            <a:r>
              <a:rPr lang="en-US" sz="3600" i="1" u="sng" smtClean="0">
                <a:latin typeface="Arial Narrow" pitchFamily="34" charset="0"/>
              </a:rPr>
              <a:t>Potato spindle tuber viroid</a:t>
            </a:r>
            <a:r>
              <a:rPr lang="en-US" sz="3600" i="1" smtClean="0">
                <a:latin typeface="Arial Narrow" pitchFamily="34" charset="0"/>
              </a:rPr>
              <a:t> and </a:t>
            </a:r>
            <a:r>
              <a:rPr lang="en-US" sz="3600" i="1" u="sng" smtClean="0">
                <a:latin typeface="Arial Narrow" pitchFamily="34" charset="0"/>
              </a:rPr>
              <a:t>coconut cadang cadang viroid.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AD3806-16B5-4F3B-8143-5A6BA819CCDE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>
                <a:latin typeface="Arial Narrow" pitchFamily="34" charset="0"/>
              </a:rPr>
              <a:t>FAMILY:-</a:t>
            </a:r>
            <a:r>
              <a:rPr lang="en-US" sz="3600" i="1" smtClean="0">
                <a:latin typeface="Arial Narrow" pitchFamily="34" charset="0"/>
              </a:rPr>
              <a:t>Avsunviroidae</a:t>
            </a:r>
          </a:p>
          <a:p>
            <a:r>
              <a:rPr lang="en-US" sz="3600" i="1" smtClean="0">
                <a:latin typeface="Arial Narrow" pitchFamily="34" charset="0"/>
              </a:rPr>
              <a:t>RNA of 246 nucleotides without central conversed sequence.</a:t>
            </a:r>
          </a:p>
          <a:p>
            <a:r>
              <a:rPr lang="en-US" sz="3600" i="1" smtClean="0">
                <a:latin typeface="Arial Narrow" pitchFamily="34" charset="0"/>
              </a:rPr>
              <a:t>Replicate in chloroplast.</a:t>
            </a:r>
          </a:p>
          <a:p>
            <a:r>
              <a:rPr lang="en-US" sz="3600" i="1" smtClean="0">
                <a:latin typeface="Arial Narrow" pitchFamily="34" charset="0"/>
              </a:rPr>
              <a:t>Undergo self cleavage via hammerhead ribozyme.</a:t>
            </a:r>
          </a:p>
          <a:p>
            <a:r>
              <a:rPr lang="en-US" sz="3600" i="1" smtClean="0">
                <a:latin typeface="Arial Narrow" pitchFamily="34" charset="0"/>
              </a:rPr>
              <a:t>Eg:- </a:t>
            </a:r>
            <a:r>
              <a:rPr lang="en-US" sz="3600" i="1" u="sng" smtClean="0">
                <a:latin typeface="Arial Narrow" pitchFamily="34" charset="0"/>
              </a:rPr>
              <a:t>Avacado sunblotch viroid</a:t>
            </a:r>
          </a:p>
          <a:p>
            <a:endParaRPr lang="en-US" sz="3600" i="1" smtClean="0">
              <a:latin typeface="Arial Narrow" pitchFamily="34" charset="0"/>
            </a:endParaRPr>
          </a:p>
          <a:p>
            <a:endParaRPr lang="en-US" sz="3600" smtClean="0">
              <a:latin typeface="Arial Narrow" pitchFamily="34" charset="0"/>
            </a:endParaRP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76E7D3-A7BB-4127-8FF1-3FD2AB6CFD6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  <a:latin typeface="Algerian" pitchFamily="82" charset="0"/>
              </a:rPr>
              <a:t>Replication: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763000" cy="5867400"/>
          </a:xfrm>
        </p:spPr>
        <p:txBody>
          <a:bodyPr/>
          <a:lstStyle/>
          <a:p>
            <a:r>
              <a:rPr lang="en-US" sz="3600" i="1" dirty="0" smtClean="0">
                <a:latin typeface="Arial Narrow" pitchFamily="34" charset="0"/>
              </a:rPr>
              <a:t>The covalently closed </a:t>
            </a:r>
            <a:r>
              <a:rPr lang="en-US" sz="3600" i="1" dirty="0" err="1" smtClean="0">
                <a:latin typeface="Arial Narrow" pitchFamily="34" charset="0"/>
              </a:rPr>
              <a:t>ssRNA</a:t>
            </a:r>
            <a:r>
              <a:rPr lang="en-US" sz="3600" i="1" dirty="0" smtClean="0">
                <a:latin typeface="Arial Narrow" pitchFamily="34" charset="0"/>
              </a:rPr>
              <a:t> genome of plant </a:t>
            </a:r>
            <a:r>
              <a:rPr lang="en-US" sz="3600" i="1" dirty="0" err="1" smtClean="0">
                <a:latin typeface="Arial Narrow" pitchFamily="34" charset="0"/>
              </a:rPr>
              <a:t>viroids</a:t>
            </a:r>
            <a:r>
              <a:rPr lang="en-US" sz="3600" i="1" dirty="0" smtClean="0">
                <a:latin typeface="Arial Narrow" pitchFamily="34" charset="0"/>
              </a:rPr>
              <a:t> do not encode any proteins so there is no positive sense mRNA made.</a:t>
            </a:r>
          </a:p>
          <a:p>
            <a:r>
              <a:rPr lang="en-US" sz="3600" i="1" dirty="0" smtClean="0">
                <a:latin typeface="Arial Narrow" pitchFamily="34" charset="0"/>
              </a:rPr>
              <a:t>Conventionally, the strand of RNA which is most abundant in the infected cells is termed as positive sense.</a:t>
            </a:r>
          </a:p>
          <a:p>
            <a:r>
              <a:rPr lang="en-US" sz="3600" i="1" dirty="0" smtClean="0">
                <a:latin typeface="Arial Narrow" pitchFamily="34" charset="0"/>
              </a:rPr>
              <a:t>When the naked RNA enters the cell it must be replicated by proteins already present in the cell.</a:t>
            </a: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7448FC-73D7-4779-8119-C10F21F5F094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i="1" smtClean="0">
                <a:latin typeface="Arial Narrow" pitchFamily="34" charset="0"/>
              </a:rPr>
              <a:t>The enzyme responsible for replication is the host cell </a:t>
            </a:r>
            <a:r>
              <a:rPr lang="en-US" sz="3600" i="1" u="sng" smtClean="0">
                <a:latin typeface="Arial Narrow" pitchFamily="34" charset="0"/>
              </a:rPr>
              <a:t>DNA dependent RNA polymerase.</a:t>
            </a:r>
          </a:p>
          <a:p>
            <a:r>
              <a:rPr lang="en-US" sz="3600" i="1" smtClean="0">
                <a:latin typeface="Arial Narrow" pitchFamily="34" charset="0"/>
              </a:rPr>
              <a:t>Its not known how this enzyme functions on RNA template but may be due to extensive base pairing structure of genome RNA.</a:t>
            </a:r>
          </a:p>
          <a:p>
            <a:r>
              <a:rPr lang="en-US" sz="3600" i="1" smtClean="0">
                <a:latin typeface="Arial Narrow" pitchFamily="34" charset="0"/>
              </a:rPr>
              <a:t>Replications begin by adopting rolling circle mechanism.</a:t>
            </a: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C11FA4-037D-49E6-B87F-F407C33E2DEC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DNA">
  <a:themeElements>
    <a:clrScheme name="DN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NA">
      <a:majorFont>
        <a:latin typeface="Arial Black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Designs\DNA.pot</Template>
  <TotalTime>1150</TotalTime>
  <Words>796</Words>
  <Application>Microsoft Office PowerPoint</Application>
  <PresentationFormat>On-screen Show (4:3)</PresentationFormat>
  <Paragraphs>131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Algerian</vt:lpstr>
      <vt:lpstr>Arial Black</vt:lpstr>
      <vt:lpstr>Arial Narrow</vt:lpstr>
      <vt:lpstr>Comic Sans MS</vt:lpstr>
      <vt:lpstr>Forte</vt:lpstr>
      <vt:lpstr>Times New Roman</vt:lpstr>
      <vt:lpstr>Trebuchet MS</vt:lpstr>
      <vt:lpstr>DNA</vt:lpstr>
      <vt:lpstr>VIROIDS       </vt:lpstr>
      <vt:lpstr>PowerPoint Presentation</vt:lpstr>
      <vt:lpstr>introduction</vt:lpstr>
      <vt:lpstr>PowerPoint Presentation</vt:lpstr>
      <vt:lpstr>Electron Micrograph of Viroid</vt:lpstr>
      <vt:lpstr>classification</vt:lpstr>
      <vt:lpstr>PowerPoint Presentation</vt:lpstr>
      <vt:lpstr>Replication:</vt:lpstr>
      <vt:lpstr>PowerPoint Presentation</vt:lpstr>
      <vt:lpstr>Replication in Pospiviroidae &amp; Avsunviroidae</vt:lpstr>
      <vt:lpstr>SYMMETRIC &amp; ASYMMETRIC REPLICATION.</vt:lpstr>
      <vt:lpstr>PowerPoint Presentation</vt:lpstr>
      <vt:lpstr>2. Cytopathic effect </vt:lpstr>
      <vt:lpstr>Biochemical changes</vt:lpstr>
      <vt:lpstr>Pathology of Viroids</vt:lpstr>
      <vt:lpstr>VIROID DISEASES</vt:lpstr>
      <vt:lpstr>PowerPoint Presentation</vt:lpstr>
      <vt:lpstr>. Foliar infection of potato spindle tuber viroid (PSTVd) showing stiff upright growth habit.</vt:lpstr>
      <vt:lpstr>. Tuber infection of potato spindle tuber viroid (PSTVd) showing spindle shaped tubers (right)</vt:lpstr>
      <vt:lpstr> Tuber infection of potato spindle tuber viroid (PSTVd) showing cracked tubers</vt:lpstr>
      <vt:lpstr>PowerPoint Presentation</vt:lpstr>
      <vt:lpstr>Avacado sunblotch viroid (ASBV)</vt:lpstr>
      <vt:lpstr>Fruit of Avacado tree affected by Avacado sun blotch viroid</vt:lpstr>
    </vt:vector>
  </TitlesOfParts>
  <Company>SHS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Viruses, Viroids, and Prions</dc:title>
  <dc:creator>Cheryl Massengale</dc:creator>
  <cp:lastModifiedBy>admin</cp:lastModifiedBy>
  <cp:revision>89</cp:revision>
  <dcterms:created xsi:type="dcterms:W3CDTF">2005-08-09T21:20:58Z</dcterms:created>
  <dcterms:modified xsi:type="dcterms:W3CDTF">2021-02-03T17:55:37Z</dcterms:modified>
</cp:coreProperties>
</file>