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B9CD-A5AB-4D7E-8EC5-01807493DA3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4965-D1EC-4516-A09E-19D6F656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4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B9CD-A5AB-4D7E-8EC5-01807493DA3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4965-D1EC-4516-A09E-19D6F656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1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B9CD-A5AB-4D7E-8EC5-01807493DA3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4965-D1EC-4516-A09E-19D6F656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3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B9CD-A5AB-4D7E-8EC5-01807493DA3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4965-D1EC-4516-A09E-19D6F656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9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B9CD-A5AB-4D7E-8EC5-01807493DA3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4965-D1EC-4516-A09E-19D6F656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3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B9CD-A5AB-4D7E-8EC5-01807493DA3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4965-D1EC-4516-A09E-19D6F656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7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B9CD-A5AB-4D7E-8EC5-01807493DA3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4965-D1EC-4516-A09E-19D6F656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8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B9CD-A5AB-4D7E-8EC5-01807493DA3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4965-D1EC-4516-A09E-19D6F656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8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B9CD-A5AB-4D7E-8EC5-01807493DA3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4965-D1EC-4516-A09E-19D6F656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B9CD-A5AB-4D7E-8EC5-01807493DA3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4965-D1EC-4516-A09E-19D6F656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0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B9CD-A5AB-4D7E-8EC5-01807493DA3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4965-D1EC-4516-A09E-19D6F656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5B9CD-A5AB-4D7E-8EC5-01807493DA3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34965-D1EC-4516-A09E-19D6F656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9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ile:Act-HIb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ile:Haemophilus_influenzae_sputum_1000x_edited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105791"/>
            <a:ext cx="9144000" cy="861356"/>
          </a:xfrm>
        </p:spPr>
        <p:txBody>
          <a:bodyPr>
            <a:normAutofit fontScale="90000"/>
          </a:bodyPr>
          <a:lstStyle/>
          <a:p>
            <a:r>
              <a:rPr lang="en-US" i="1" dirty="0" err="1" smtClean="0"/>
              <a:t>Haemophilus</a:t>
            </a:r>
            <a:r>
              <a:rPr lang="en-US" i="1" dirty="0" smtClean="0"/>
              <a:t> influenza</a:t>
            </a:r>
            <a:br>
              <a:rPr lang="en-US" i="1" dirty="0" smtClean="0"/>
            </a:br>
            <a:r>
              <a:rPr lang="en-US" sz="4400" i="1" dirty="0" err="1" smtClean="0"/>
              <a:t>Vanadan</a:t>
            </a:r>
            <a:r>
              <a:rPr lang="en-US" sz="4400" i="1" dirty="0" smtClean="0"/>
              <a:t> Gupta</a:t>
            </a:r>
            <a:br>
              <a:rPr lang="en-US" sz="4400" i="1" dirty="0" smtClean="0"/>
            </a:br>
            <a:r>
              <a:rPr lang="en-US" sz="4400" i="1" dirty="0" smtClean="0"/>
              <a:t>Semester VI</a:t>
            </a:r>
            <a:br>
              <a:rPr lang="en-US" sz="4400" i="1" dirty="0" smtClean="0"/>
            </a:br>
            <a:r>
              <a:rPr lang="en-US" sz="4400" i="1" dirty="0" smtClean="0"/>
              <a:t>Medical microbiology 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5023" y="7890257"/>
            <a:ext cx="6023269" cy="104215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AutoShape 2" descr="Image result for haemophilus influenzae"/>
          <p:cNvSpPr>
            <a:spLocks noChangeAspect="1" noChangeArrowheads="1"/>
          </p:cNvSpPr>
          <p:nvPr/>
        </p:nvSpPr>
        <p:spPr bwMode="auto">
          <a:xfrm>
            <a:off x="10164673" y="266179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aemophilus influenzae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505200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aemophilus influenzae microscopy, Gram stain. H.influenza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023" y="3492400"/>
            <a:ext cx="4206998" cy="33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926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s://upload.wikimedia.org/wikipedia/commons/thumb/b/b9/H._influenzae_XV.jpg/250px-H._influenzae_X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57351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atellitism and satellitism test procedure to identify Haemophilus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52"/>
          <a:stretch/>
        </p:blipFill>
        <p:spPr bwMode="auto">
          <a:xfrm>
            <a:off x="5049760" y="1"/>
            <a:ext cx="6304040" cy="628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04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utoShape 4" descr="Image result for haemophilus influenzae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i="1" dirty="0" err="1"/>
              <a:t>Haemophilus</a:t>
            </a:r>
            <a:r>
              <a:rPr lang="en-US" b="1" i="1" dirty="0"/>
              <a:t> </a:t>
            </a:r>
            <a:r>
              <a:rPr lang="en-US" b="1" i="1" dirty="0" err="1"/>
              <a:t>influenzae</a:t>
            </a:r>
            <a:r>
              <a:rPr lang="en-US" dirty="0"/>
              <a:t> (formerly called </a:t>
            </a:r>
            <a:r>
              <a:rPr lang="en-US" b="1" dirty="0"/>
              <a:t>Pfeiffer's bacillus</a:t>
            </a:r>
            <a:r>
              <a:rPr lang="en-US" dirty="0"/>
              <a:t> or </a:t>
            </a:r>
            <a:r>
              <a:rPr lang="en-US" b="1" i="1" dirty="0"/>
              <a:t>Bacillus </a:t>
            </a:r>
            <a:r>
              <a:rPr lang="en-US" b="1" i="1" dirty="0" err="1"/>
              <a:t>influenzae</a:t>
            </a:r>
            <a:r>
              <a:rPr lang="en-US" dirty="0"/>
              <a:t>) is a Gram-negative, </a:t>
            </a:r>
            <a:r>
              <a:rPr lang="en-US" dirty="0" err="1" smtClean="0"/>
              <a:t>coccobacilli</a:t>
            </a:r>
            <a:r>
              <a:rPr lang="en-US" dirty="0" smtClean="0"/>
              <a:t>,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err="1" smtClean="0"/>
              <a:t>facultatively</a:t>
            </a:r>
            <a:r>
              <a:rPr lang="en-US" dirty="0" smtClean="0"/>
              <a:t> </a:t>
            </a:r>
            <a:r>
              <a:rPr lang="en-US" dirty="0"/>
              <a:t>anaerobic </a:t>
            </a:r>
            <a:endParaRPr lang="en-US" dirty="0" smtClean="0"/>
          </a:p>
          <a:p>
            <a:r>
              <a:rPr lang="en-US" dirty="0" smtClean="0"/>
              <a:t>first </a:t>
            </a:r>
            <a:r>
              <a:rPr lang="en-US" dirty="0"/>
              <a:t>described in 1892 by Richard Pfeiffer </a:t>
            </a:r>
            <a:r>
              <a:rPr lang="en-US" dirty="0" smtClean="0"/>
              <a:t>during an</a:t>
            </a:r>
            <a:r>
              <a:rPr lang="en-US" dirty="0"/>
              <a:t> influenza </a:t>
            </a:r>
            <a:r>
              <a:rPr lang="en-US" dirty="0" smtClean="0"/>
              <a:t>pandemic</a:t>
            </a:r>
          </a:p>
          <a:p>
            <a:r>
              <a:rPr lang="en-US" dirty="0"/>
              <a:t>This species was the first free-living organism to have its entire genome sequenced</a:t>
            </a:r>
          </a:p>
        </p:txBody>
      </p:sp>
    </p:spTree>
    <p:extLst>
      <p:ext uri="{BB962C8B-B14F-4D97-AF65-F5344CB8AC3E}">
        <p14:creationId xmlns:p14="http://schemas.microsoft.com/office/powerpoint/2010/main" val="255258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4851"/>
            <a:ext cx="10515600" cy="5842112"/>
          </a:xfrm>
        </p:spPr>
        <p:txBody>
          <a:bodyPr>
            <a:normAutofit/>
          </a:bodyPr>
          <a:lstStyle/>
          <a:p>
            <a:r>
              <a:rPr lang="en-US" i="1" dirty="0" smtClean="0"/>
              <a:t>H</a:t>
            </a:r>
            <a:r>
              <a:rPr lang="en-US" i="1" dirty="0"/>
              <a:t>. </a:t>
            </a:r>
            <a:r>
              <a:rPr lang="en-US" i="1" dirty="0" err="1"/>
              <a:t>influenzae</a:t>
            </a:r>
            <a:r>
              <a:rPr lang="en-US" dirty="0"/>
              <a:t> </a:t>
            </a:r>
            <a:r>
              <a:rPr lang="en-US" dirty="0" smtClean="0"/>
              <a:t>: </a:t>
            </a:r>
            <a:r>
              <a:rPr lang="en-US" dirty="0" err="1"/>
              <a:t>unencapsulated</a:t>
            </a:r>
            <a:r>
              <a:rPr lang="en-US" dirty="0"/>
              <a:t> strains and </a:t>
            </a:r>
            <a:r>
              <a:rPr lang="en-US" dirty="0" smtClean="0"/>
              <a:t>encapsulated strains.</a:t>
            </a:r>
          </a:p>
          <a:p>
            <a:r>
              <a:rPr lang="en-US" dirty="0" smtClean="0"/>
              <a:t>Encapsulated strains: classified into six serotypes </a:t>
            </a:r>
            <a:r>
              <a:rPr lang="en-US" dirty="0"/>
              <a:t>a, b, c, d, e, and </a:t>
            </a:r>
            <a:r>
              <a:rPr lang="en-US" dirty="0" smtClean="0"/>
              <a:t>f on </a:t>
            </a:r>
            <a:r>
              <a:rPr lang="en-US" dirty="0"/>
              <a:t>the basis of their distinct capsular </a:t>
            </a:r>
            <a:r>
              <a:rPr lang="en-US" dirty="0" smtClean="0"/>
              <a:t>antigens</a:t>
            </a:r>
          </a:p>
          <a:p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dirty="0" smtClean="0"/>
              <a:t>pathogenesis </a:t>
            </a:r>
            <a:r>
              <a:rPr lang="en-US" dirty="0"/>
              <a:t>is not completely understood, although the presence of the capsule in encapsulated </a:t>
            </a:r>
            <a:r>
              <a:rPr lang="en-US" dirty="0">
                <a:solidFill>
                  <a:srgbClr val="FF0000"/>
                </a:solidFill>
              </a:rPr>
              <a:t>type b (</a:t>
            </a:r>
            <a:r>
              <a:rPr lang="en-US" dirty="0" err="1">
                <a:solidFill>
                  <a:srgbClr val="FF0000"/>
                </a:solidFill>
              </a:rPr>
              <a:t>Hib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dirty="0"/>
              <a:t>a serotype causing conditions such as </a:t>
            </a:r>
            <a:r>
              <a:rPr lang="en-US" dirty="0">
                <a:solidFill>
                  <a:srgbClr val="FF0000"/>
                </a:solidFill>
              </a:rPr>
              <a:t>epiglottitis</a:t>
            </a:r>
            <a:r>
              <a:rPr lang="en-US" dirty="0"/>
              <a:t>, is known to be a major factor in </a:t>
            </a:r>
            <a:r>
              <a:rPr lang="en-US" dirty="0" smtClean="0"/>
              <a:t>resisting</a:t>
            </a:r>
            <a:r>
              <a:rPr lang="en-US" dirty="0"/>
              <a:t> phagocytosis and complement-mediated </a:t>
            </a:r>
            <a:r>
              <a:rPr lang="en-US" dirty="0" err="1" smtClean="0"/>
              <a:t>lysis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 err="1"/>
              <a:t>unencapsulated</a:t>
            </a:r>
            <a:r>
              <a:rPr lang="en-US" dirty="0"/>
              <a:t> strains are </a:t>
            </a:r>
            <a:r>
              <a:rPr lang="en-US" dirty="0" smtClean="0"/>
              <a:t>less invasive</a:t>
            </a:r>
            <a:r>
              <a:rPr lang="en-US" dirty="0"/>
              <a:t>; they can, however, produce an inflammatory </a:t>
            </a:r>
            <a:r>
              <a:rPr lang="en-US" dirty="0" smtClean="0"/>
              <a:t>response leading </a:t>
            </a:r>
            <a:r>
              <a:rPr lang="en-US" dirty="0"/>
              <a:t>to many </a:t>
            </a:r>
            <a:r>
              <a:rPr lang="en-US" dirty="0" smtClean="0"/>
              <a:t>symptoms.</a:t>
            </a:r>
          </a:p>
          <a:p>
            <a:r>
              <a:rPr lang="en-US" dirty="0" smtClean="0"/>
              <a:t>Vaccination </a:t>
            </a:r>
            <a:r>
              <a:rPr lang="en-US" dirty="0"/>
              <a:t>with </a:t>
            </a:r>
            <a:r>
              <a:rPr lang="en-US" dirty="0" err="1"/>
              <a:t>Hib</a:t>
            </a:r>
            <a:r>
              <a:rPr lang="en-US" dirty="0"/>
              <a:t> conjugate vaccine is effective in preventing </a:t>
            </a:r>
            <a:r>
              <a:rPr lang="en-US" dirty="0" err="1"/>
              <a:t>Hib</a:t>
            </a:r>
            <a:r>
              <a:rPr lang="en-US" dirty="0"/>
              <a:t> infection </a:t>
            </a:r>
            <a:r>
              <a:rPr lang="en-US" dirty="0" smtClean="0"/>
              <a:t>but </a:t>
            </a:r>
            <a:r>
              <a:rPr lang="en-US" dirty="0"/>
              <a:t>not </a:t>
            </a:r>
            <a:r>
              <a:rPr lang="en-US" dirty="0" smtClean="0"/>
              <a:t>the infection </a:t>
            </a:r>
            <a:r>
              <a:rPr lang="en-US" dirty="0"/>
              <a:t>with </a:t>
            </a:r>
            <a:r>
              <a:rPr lang="en-US" dirty="0" err="1"/>
              <a:t>NTHi</a:t>
            </a:r>
            <a:r>
              <a:rPr lang="en-US" dirty="0"/>
              <a:t> strains.</a:t>
            </a:r>
          </a:p>
        </p:txBody>
      </p:sp>
    </p:spTree>
    <p:extLst>
      <p:ext uri="{BB962C8B-B14F-4D97-AF65-F5344CB8AC3E}">
        <p14:creationId xmlns:p14="http://schemas.microsoft.com/office/powerpoint/2010/main" val="203824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9244"/>
            <a:ext cx="10515600" cy="6091707"/>
          </a:xfrm>
        </p:spPr>
        <p:txBody>
          <a:bodyPr>
            <a:normAutofit fontScale="92500"/>
          </a:bodyPr>
          <a:lstStyle/>
          <a:p>
            <a:r>
              <a:rPr lang="en-US" dirty="0"/>
              <a:t>Most strains </a:t>
            </a:r>
            <a:r>
              <a:rPr lang="en-US" dirty="0" smtClean="0"/>
              <a:t>are </a:t>
            </a:r>
            <a:r>
              <a:rPr lang="en-US" dirty="0"/>
              <a:t>opportunistic </a:t>
            </a:r>
            <a:r>
              <a:rPr lang="en-US" dirty="0" smtClean="0"/>
              <a:t>pathogens</a:t>
            </a:r>
          </a:p>
          <a:p>
            <a:r>
              <a:rPr lang="en-US" dirty="0" smtClean="0"/>
              <a:t>Naturally </a:t>
            </a:r>
            <a:r>
              <a:rPr lang="en-US" dirty="0"/>
              <a:t>acquired disease </a:t>
            </a:r>
            <a:r>
              <a:rPr lang="en-US" dirty="0" smtClean="0"/>
              <a:t>occur </a:t>
            </a:r>
            <a:r>
              <a:rPr lang="en-US" dirty="0"/>
              <a:t>in humans only.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infants and young children, </a:t>
            </a:r>
            <a:r>
              <a:rPr lang="en-US" i="1" dirty="0"/>
              <a:t>H. </a:t>
            </a:r>
            <a:r>
              <a:rPr lang="en-US" i="1" dirty="0" err="1"/>
              <a:t>influenzae</a:t>
            </a:r>
            <a:r>
              <a:rPr lang="en-US" dirty="0"/>
              <a:t> type b (</a:t>
            </a:r>
            <a:r>
              <a:rPr lang="en-US" dirty="0" err="1"/>
              <a:t>Hib</a:t>
            </a:r>
            <a:r>
              <a:rPr lang="en-US" dirty="0"/>
              <a:t>) causes </a:t>
            </a:r>
            <a:r>
              <a:rPr lang="en-US" dirty="0">
                <a:solidFill>
                  <a:srgbClr val="FF0000"/>
                </a:solidFill>
              </a:rPr>
              <a:t>bacteremia, pneumonia, epiglottitis and acute bacterial meningitis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Occasionally causes</a:t>
            </a:r>
            <a:r>
              <a:rPr lang="en-US" dirty="0"/>
              <a:t> </a:t>
            </a:r>
            <a:r>
              <a:rPr lang="en-US" dirty="0" smtClean="0">
                <a:solidFill>
                  <a:srgbClr val="FF0000"/>
                </a:solidFill>
              </a:rPr>
              <a:t>cellulitis</a:t>
            </a:r>
            <a:r>
              <a:rPr lang="en-US" dirty="0">
                <a:solidFill>
                  <a:srgbClr val="FF0000"/>
                </a:solidFill>
              </a:rPr>
              <a:t>, osteomyelitis, and infectious arthritis</a:t>
            </a:r>
            <a:r>
              <a:rPr lang="en-US" dirty="0"/>
              <a:t>. It is one cause of neonatal </a:t>
            </a:r>
            <a:r>
              <a:rPr lang="en-US" dirty="0" smtClean="0"/>
              <a:t>infection</a:t>
            </a:r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outine </a:t>
            </a:r>
            <a:r>
              <a:rPr lang="en-US" dirty="0"/>
              <a:t>use of the </a:t>
            </a:r>
            <a:r>
              <a:rPr lang="en-US" dirty="0" err="1"/>
              <a:t>Hib</a:t>
            </a:r>
            <a:r>
              <a:rPr lang="en-US" dirty="0"/>
              <a:t> conjugate vaccine in the U.S. since </a:t>
            </a:r>
            <a:r>
              <a:rPr lang="en-US" dirty="0" smtClean="0"/>
              <a:t>1990:  </a:t>
            </a:r>
            <a:r>
              <a:rPr lang="en-US" dirty="0"/>
              <a:t>incidence of invasive </a:t>
            </a:r>
            <a:r>
              <a:rPr lang="en-US" dirty="0" err="1"/>
              <a:t>Hib</a:t>
            </a:r>
            <a:r>
              <a:rPr lang="en-US" dirty="0"/>
              <a:t> disease has decreased to 1.3/100,000 in children.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it </a:t>
            </a:r>
            <a:r>
              <a:rPr lang="en-US" dirty="0"/>
              <a:t>remains a major cause of lower respiratory tract infections in infants and children in developing countries where the vaccine is not widely used. </a:t>
            </a:r>
            <a:endParaRPr lang="en-US" dirty="0" smtClean="0"/>
          </a:p>
          <a:p>
            <a:r>
              <a:rPr lang="en-US" dirty="0" err="1" smtClean="0"/>
              <a:t>Unencapsulated</a:t>
            </a:r>
            <a:r>
              <a:rPr lang="en-US" dirty="0"/>
              <a:t> </a:t>
            </a:r>
            <a:r>
              <a:rPr lang="en-US" dirty="0" smtClean="0"/>
              <a:t>strains cause </a:t>
            </a:r>
            <a:r>
              <a:rPr lang="en-US" dirty="0"/>
              <a:t>ear infections (otitis media), eye infections (conjunctivitis), and sinusitis in children, and are associated with pneumonia.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96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9550"/>
            <a:ext cx="11544300" cy="66103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Signs and </a:t>
            </a:r>
            <a:r>
              <a:rPr lang="en-US" b="1" dirty="0" smtClean="0"/>
              <a:t>symptoms</a:t>
            </a:r>
          </a:p>
          <a:p>
            <a:pPr marL="457200" lvl="0" indent="-457200"/>
            <a:r>
              <a:rPr lang="en-US" dirty="0">
                <a:solidFill>
                  <a:srgbClr val="222222"/>
                </a:solidFill>
                <a:cs typeface="Arial" panose="020B0604020202020204" pitchFamily="34" charset="0"/>
              </a:rPr>
              <a:t>Clinical symptoms: initial symptoms of an </a:t>
            </a:r>
            <a:r>
              <a:rPr lang="en-US" dirty="0">
                <a:solidFill>
                  <a:srgbClr val="0B0080"/>
                </a:solidFill>
                <a:cs typeface="Arial" panose="020B0604020202020204" pitchFamily="34" charset="0"/>
              </a:rPr>
              <a:t>upper respiratory tract infection</a:t>
            </a:r>
            <a:r>
              <a:rPr lang="en-US" dirty="0">
                <a:solidFill>
                  <a:srgbClr val="222222"/>
                </a:solidFill>
                <a:cs typeface="Arial" panose="020B0604020202020204" pitchFamily="34" charset="0"/>
              </a:rPr>
              <a:t> like viral infection, with low-grade fevers. </a:t>
            </a:r>
          </a:p>
          <a:p>
            <a:pPr marL="457200" lvl="0" indent="-457200"/>
            <a:r>
              <a:rPr lang="en-US" dirty="0">
                <a:solidFill>
                  <a:srgbClr val="222222"/>
                </a:solidFill>
                <a:cs typeface="Arial" panose="020B0604020202020204" pitchFamily="34" charset="0"/>
              </a:rPr>
              <a:t>May progress to the LRT in a few days, resembling </a:t>
            </a:r>
            <a:r>
              <a:rPr lang="en-US" dirty="0" smtClean="0">
                <a:solidFill>
                  <a:srgbClr val="222222"/>
                </a:solidFill>
                <a:cs typeface="Arial" panose="020B0604020202020204" pitchFamily="34" charset="0"/>
              </a:rPr>
              <a:t>wheezy </a:t>
            </a:r>
            <a:r>
              <a:rPr lang="en-US" dirty="0">
                <a:solidFill>
                  <a:srgbClr val="222222"/>
                </a:solidFill>
                <a:cs typeface="Arial" panose="020B0604020202020204" pitchFamily="34" charset="0"/>
              </a:rPr>
              <a:t>bronchitis.</a:t>
            </a:r>
          </a:p>
          <a:p>
            <a:pPr marL="457200" lvl="0" indent="-457200"/>
            <a:r>
              <a:rPr lang="en-US" dirty="0">
                <a:solidFill>
                  <a:srgbClr val="222222"/>
                </a:solidFill>
                <a:cs typeface="Arial" panose="020B0604020202020204" pitchFamily="34" charset="0"/>
              </a:rPr>
              <a:t>The cough may persist for weeks without appropriate treatment.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Pneumonia occurs when the lungs become infected, causing inflammation (swelling). Symptoms of pneumonia usually include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Fever (but older people may have lower than normal body temperature)</a:t>
            </a:r>
          </a:p>
          <a:p>
            <a:r>
              <a:rPr lang="en-US" dirty="0" smtClean="0"/>
              <a:t>Cough, Shortness </a:t>
            </a:r>
            <a:r>
              <a:rPr lang="en-US" dirty="0"/>
              <a:t>of </a:t>
            </a:r>
            <a:r>
              <a:rPr lang="en-US" dirty="0" smtClean="0"/>
              <a:t>breath, Chills, Sweating</a:t>
            </a:r>
            <a:endParaRPr lang="en-US" dirty="0"/>
          </a:p>
          <a:p>
            <a:r>
              <a:rPr lang="en-US" dirty="0"/>
              <a:t>Chest pain that comes and goes with breathing</a:t>
            </a:r>
          </a:p>
          <a:p>
            <a:r>
              <a:rPr lang="en-US" dirty="0" smtClean="0"/>
              <a:t>Headache, Muscle pain, Excessive </a:t>
            </a:r>
            <a:r>
              <a:rPr lang="en-US" dirty="0"/>
              <a:t>tiredness</a:t>
            </a:r>
          </a:p>
          <a:p>
            <a:r>
              <a:rPr lang="en-US" dirty="0"/>
              <a:t>Nails may turn blue from lack of </a:t>
            </a:r>
            <a:r>
              <a:rPr lang="en-US" dirty="0" smtClean="0"/>
              <a:t>oxygen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serious complications of </a:t>
            </a:r>
            <a:r>
              <a:rPr lang="en-US" dirty="0" err="1"/>
              <a:t>HiB</a:t>
            </a:r>
            <a:r>
              <a:rPr lang="en-US" dirty="0"/>
              <a:t> are brain damage, hearing loss, and even death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4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9093"/>
            <a:ext cx="10515600" cy="5867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Treatment</a:t>
            </a:r>
            <a:endParaRPr lang="en-US" b="1" dirty="0"/>
          </a:p>
          <a:p>
            <a:r>
              <a:rPr lang="en-US" i="1" dirty="0" err="1"/>
              <a:t>Haemophilus</a:t>
            </a:r>
            <a:r>
              <a:rPr lang="en-US" i="1" dirty="0"/>
              <a:t> </a:t>
            </a:r>
            <a:r>
              <a:rPr lang="en-US" i="1" dirty="0" err="1"/>
              <a:t>influenzae</a:t>
            </a:r>
            <a:r>
              <a:rPr lang="en-US" dirty="0"/>
              <a:t> produces beta-lactamases, and it is also able to modify its penicillin-binding </a:t>
            </a:r>
            <a:r>
              <a:rPr lang="en-US" dirty="0" smtClean="0"/>
              <a:t>proteins : </a:t>
            </a:r>
            <a:r>
              <a:rPr lang="en-US" dirty="0"/>
              <a:t>gained resistance to the penicillin family of antibiotics.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severe cases, </a:t>
            </a:r>
            <a:r>
              <a:rPr lang="en-US" dirty="0" err="1"/>
              <a:t>cefotaxime</a:t>
            </a:r>
            <a:r>
              <a:rPr lang="en-US" dirty="0"/>
              <a:t> and ceftriaxone delivered directly into the bloodstream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the less severe cases, </a:t>
            </a:r>
            <a:r>
              <a:rPr lang="en-US" dirty="0" smtClean="0"/>
              <a:t> a combination </a:t>
            </a:r>
            <a:r>
              <a:rPr lang="en-US" dirty="0"/>
              <a:t>of ampicillin and </a:t>
            </a:r>
            <a:r>
              <a:rPr lang="en-US" dirty="0" err="1" smtClean="0"/>
              <a:t>sulbactam</a:t>
            </a:r>
            <a:r>
              <a:rPr lang="en-US" dirty="0"/>
              <a:t>, </a:t>
            </a:r>
            <a:r>
              <a:rPr lang="en-US" dirty="0" err="1"/>
              <a:t>cephalosporins</a:t>
            </a:r>
            <a:r>
              <a:rPr lang="en-US" dirty="0"/>
              <a:t> of the second and third generation, or </a:t>
            </a:r>
            <a:r>
              <a:rPr lang="en-US" dirty="0" err="1"/>
              <a:t>fluoroquinolones</a:t>
            </a:r>
            <a:r>
              <a:rPr lang="en-US" dirty="0"/>
              <a:t> are preferred. </a:t>
            </a:r>
            <a:endParaRPr lang="en-US" dirty="0" smtClean="0"/>
          </a:p>
          <a:p>
            <a:r>
              <a:rPr lang="en-US" dirty="0" smtClean="0"/>
              <a:t>Macrolide </a:t>
            </a:r>
            <a:r>
              <a:rPr lang="en-US" dirty="0"/>
              <a:t>antibiotics (e.g., clarithromycin) may be used in patients with a history of allergy to beta-lactam </a:t>
            </a:r>
            <a:r>
              <a:rPr lang="en-US" dirty="0" smtClean="0"/>
              <a:t>antibiotics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434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6882" y="706475"/>
            <a:ext cx="11468431" cy="57402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3967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nux Libertine"/>
              </a:rPr>
              <a:t>Prevention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2"/>
              </a:rPr>
              <a:t>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Hib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-vaccine:</a:t>
            </a:r>
            <a:r>
              <a:rPr lang="en-US" sz="2400" dirty="0"/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available since 1990s, and are recommended for children under age 5.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</a:rPr>
              <a:t>WHO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recommends a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</a:rPr>
              <a:t>pentavalent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</a:rPr>
              <a:t> vaccine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, combining vaccines against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</a:rPr>
              <a:t>diphtheria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</a:rPr>
              <a:t>tetanus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</a:rPr>
              <a:t>pertussis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</a:rPr>
              <a:t>hepatitis 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Hib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Hib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vaccines cost is high. Consequently, whereas 92% of the populations of developed countries were vaccinated against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Hib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as of 2003, vaccination coverage was 42% for developing countries, and only 8% for least-developed countries.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Hib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vaccines do not provide cross-protection to any other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Haemophilus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influenzae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serotypes like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Hia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, Hic, Hid,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Hie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Hif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009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" y="137704"/>
            <a:ext cx="11753850" cy="66636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3967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inux Libertine"/>
              </a:rPr>
              <a:t>Diagnosis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2"/>
              </a:rPr>
              <a:t>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Sputum Gram stain : Gram negative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cocco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-bacilli are visible with a background of neutrophils.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Haemophilus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influenzae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requires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</a:rPr>
              <a:t>X</a:t>
            </a:r>
            <a:r>
              <a:rPr lang="en-US" sz="2800" dirty="0">
                <a:solidFill>
                  <a:srgbClr val="222222"/>
                </a:solidFill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and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</a:rPr>
              <a:t>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factors for growth.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Haemophilus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has only grown around the paper disc that has been impregnated with X and V factors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</a:rPr>
              <a:t>Chest X-ray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Clinical diagnosis : typically performed by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</a:rPr>
              <a:t>bacterial culture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or latex particle agglutinations.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Diagnosis is considered confirmed when the organism is isolated from a sterile body site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eg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CSF</a:t>
            </a:r>
            <a:r>
              <a:rPr lang="en-US" sz="2800" dirty="0" smtClean="0">
                <a:solidFill>
                  <a:srgbClr val="222222"/>
                </a:solidFill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222222"/>
                </a:solidFill>
                <a:cs typeface="Arial" panose="020B0604020202020204" pitchFamily="34" charset="0"/>
              </a:rPr>
              <a:t>or </a:t>
            </a:r>
            <a:r>
              <a:rPr lang="en-US" sz="2800" dirty="0" smtClean="0">
                <a:solidFill>
                  <a:srgbClr val="222222"/>
                </a:solidFill>
                <a:cs typeface="Arial" panose="020B0604020202020204" pitchFamily="34" charset="0"/>
              </a:rPr>
              <a:t>blood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cultures from the nasopharyngeal cavity or sputum would not indicate 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H.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influenzae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disease, because these sites are colonized in disease-free individuals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3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Bacterial culture </a:t>
            </a:r>
            <a:r>
              <a:rPr lang="en-US" dirty="0" smtClean="0"/>
              <a:t>performed chocolate </a:t>
            </a:r>
            <a:r>
              <a:rPr lang="en-US" dirty="0"/>
              <a:t>agar, with added X (</a:t>
            </a:r>
            <a:r>
              <a:rPr lang="en-US" dirty="0" err="1"/>
              <a:t>hemin</a:t>
            </a:r>
            <a:r>
              <a:rPr lang="en-US" dirty="0"/>
              <a:t>) and V (</a:t>
            </a:r>
            <a:r>
              <a:rPr lang="en-US" dirty="0" err="1"/>
              <a:t>nicotinamide</a:t>
            </a:r>
            <a:r>
              <a:rPr lang="en-US" dirty="0"/>
              <a:t> adenine dinucleotide) factors at 37 °C in a CO</a:t>
            </a:r>
            <a:r>
              <a:rPr lang="en-US" baseline="-25000" dirty="0"/>
              <a:t>2</a:t>
            </a:r>
            <a:r>
              <a:rPr lang="en-US" dirty="0"/>
              <a:t>-enriched </a:t>
            </a:r>
            <a:r>
              <a:rPr lang="en-US" dirty="0" smtClean="0"/>
              <a:t>incubator.</a:t>
            </a:r>
            <a:endParaRPr lang="en-US" baseline="30000" dirty="0"/>
          </a:p>
          <a:p>
            <a:r>
              <a:rPr lang="en-US" dirty="0" smtClean="0"/>
              <a:t>Colonies </a:t>
            </a:r>
            <a:r>
              <a:rPr lang="en-US" dirty="0"/>
              <a:t>of </a:t>
            </a:r>
            <a:r>
              <a:rPr lang="en-US" i="1" dirty="0"/>
              <a:t>H. </a:t>
            </a:r>
            <a:r>
              <a:rPr lang="en-US" i="1" dirty="0" err="1"/>
              <a:t>influenzae</a:t>
            </a:r>
            <a:r>
              <a:rPr lang="en-US" dirty="0"/>
              <a:t> appear as convex, smooth, </a:t>
            </a:r>
            <a:endParaRPr lang="en-US" dirty="0" smtClean="0"/>
          </a:p>
          <a:p>
            <a:r>
              <a:rPr lang="en-US" i="1" dirty="0" smtClean="0"/>
              <a:t>H</a:t>
            </a:r>
            <a:r>
              <a:rPr lang="en-US" i="1" dirty="0"/>
              <a:t>. </a:t>
            </a:r>
            <a:r>
              <a:rPr lang="en-US" i="1" dirty="0" smtClean="0"/>
              <a:t>influenza:</a:t>
            </a:r>
            <a:r>
              <a:rPr lang="en-US" dirty="0" smtClean="0"/>
              <a:t> grows </a:t>
            </a:r>
            <a:r>
              <a:rPr lang="en-US" dirty="0"/>
              <a:t>in the hemolytic zone of </a:t>
            </a:r>
            <a:r>
              <a:rPr lang="en-US" i="1" dirty="0"/>
              <a:t>Staphylococcus </a:t>
            </a:r>
            <a:r>
              <a:rPr lang="en-US" i="1" dirty="0" err="1"/>
              <a:t>aureus</a:t>
            </a:r>
            <a:r>
              <a:rPr lang="en-US" dirty="0"/>
              <a:t> on blood agar plates; </a:t>
            </a:r>
            <a:r>
              <a:rPr lang="en-US" dirty="0" smtClean="0"/>
              <a:t>as the hemolysis</a:t>
            </a:r>
            <a:r>
              <a:rPr lang="en-US" dirty="0"/>
              <a:t> releases factor V which is needed for its growth.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351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98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Linux Libertine</vt:lpstr>
      <vt:lpstr>Office Theme</vt:lpstr>
      <vt:lpstr>Haemophilus influenza Vanadan Gupta Semester VI Medical microbiology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Haemophilus influenza Vanadan Gupta Semester VI Medical microbiology  </dc:title>
  <dc:creator>admin</dc:creator>
  <cp:lastModifiedBy>admin</cp:lastModifiedBy>
  <cp:revision>12</cp:revision>
  <dcterms:created xsi:type="dcterms:W3CDTF">2020-04-26T08:24:08Z</dcterms:created>
  <dcterms:modified xsi:type="dcterms:W3CDTF">2020-04-26T12:34:42Z</dcterms:modified>
</cp:coreProperties>
</file>