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62" autoAdjust="0"/>
    <p:restoredTop sz="94660"/>
  </p:normalViewPr>
  <p:slideViewPr>
    <p:cSldViewPr>
      <p:cViewPr>
        <p:scale>
          <a:sx n="50" d="100"/>
          <a:sy n="50" d="100"/>
        </p:scale>
        <p:origin x="-207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B673-CF47-485B-A682-5999CC12D1B6}" type="datetimeFigureOut">
              <a:rPr lang="en-IN" smtClean="0"/>
              <a:pPr/>
              <a:t>03-08-2016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D603-00F0-47B9-AE52-F2689945F3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B673-CF47-485B-A682-5999CC12D1B6}" type="datetimeFigureOut">
              <a:rPr lang="en-IN" smtClean="0"/>
              <a:pPr/>
              <a:t>03-08-2016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D603-00F0-47B9-AE52-F2689945F3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B673-CF47-485B-A682-5999CC12D1B6}" type="datetimeFigureOut">
              <a:rPr lang="en-IN" smtClean="0"/>
              <a:pPr/>
              <a:t>03-08-2016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D603-00F0-47B9-AE52-F2689945F3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B673-CF47-485B-A682-5999CC12D1B6}" type="datetimeFigureOut">
              <a:rPr lang="en-IN" smtClean="0"/>
              <a:pPr/>
              <a:t>03-08-2016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D603-00F0-47B9-AE52-F2689945F3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B673-CF47-485B-A682-5999CC12D1B6}" type="datetimeFigureOut">
              <a:rPr lang="en-IN" smtClean="0"/>
              <a:pPr/>
              <a:t>03-08-2016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D603-00F0-47B9-AE52-F2689945F3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B673-CF47-485B-A682-5999CC12D1B6}" type="datetimeFigureOut">
              <a:rPr lang="en-IN" smtClean="0"/>
              <a:pPr/>
              <a:t>03-08-2016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D603-00F0-47B9-AE52-F2689945F3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B673-CF47-485B-A682-5999CC12D1B6}" type="datetimeFigureOut">
              <a:rPr lang="en-IN" smtClean="0"/>
              <a:pPr/>
              <a:t>03-08-2016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D603-00F0-47B9-AE52-F2689945F3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B673-CF47-485B-A682-5999CC12D1B6}" type="datetimeFigureOut">
              <a:rPr lang="en-IN" smtClean="0"/>
              <a:pPr/>
              <a:t>03-08-2016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D603-00F0-47B9-AE52-F2689945F3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B673-CF47-485B-A682-5999CC12D1B6}" type="datetimeFigureOut">
              <a:rPr lang="en-IN" smtClean="0"/>
              <a:pPr/>
              <a:t>03-08-2016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D603-00F0-47B9-AE52-F2689945F3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B673-CF47-485B-A682-5999CC12D1B6}" type="datetimeFigureOut">
              <a:rPr lang="en-IN" smtClean="0"/>
              <a:pPr/>
              <a:t>03-08-2016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D603-00F0-47B9-AE52-F2689945F3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B673-CF47-485B-A682-5999CC12D1B6}" type="datetimeFigureOut">
              <a:rPr lang="en-IN" smtClean="0"/>
              <a:pPr/>
              <a:t>03-08-2016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D603-00F0-47B9-AE52-F2689945F3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EB673-CF47-485B-A682-5999CC12D1B6}" type="datetimeFigureOut">
              <a:rPr lang="en-IN" smtClean="0"/>
              <a:pPr/>
              <a:t>03-08-2016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5D603-00F0-47B9-AE52-F2689945F3D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568952" cy="6192688"/>
          </a:xfrm>
        </p:spPr>
        <p:txBody>
          <a:bodyPr>
            <a:normAutofit fontScale="85000" lnSpcReduction="20000"/>
          </a:bodyPr>
          <a:lstStyle/>
          <a:p>
            <a:r>
              <a:rPr lang="en-IN" b="1" i="1" dirty="0" smtClean="0"/>
              <a:t>Taxonomy/</a:t>
            </a:r>
            <a:r>
              <a:rPr lang="en-IN" b="1" i="1" dirty="0" err="1" smtClean="0"/>
              <a:t>Systematics</a:t>
            </a:r>
            <a:r>
              <a:rPr lang="en-IN" b="1" i="1" dirty="0" smtClean="0"/>
              <a:t> </a:t>
            </a:r>
            <a:endParaRPr lang="en-IN" b="1" i="1" dirty="0"/>
          </a:p>
          <a:p>
            <a:pPr algn="l"/>
            <a:r>
              <a:rPr lang="en-IN" dirty="0"/>
              <a:t>The science for studying classification is called</a:t>
            </a:r>
            <a:r>
              <a:rPr lang="en-IN" b="1" dirty="0"/>
              <a:t> Taxonomy</a:t>
            </a:r>
            <a:r>
              <a:rPr lang="en-IN" dirty="0"/>
              <a:t> (</a:t>
            </a:r>
            <a:r>
              <a:rPr lang="en-IN" i="1" dirty="0"/>
              <a:t>Greek: taxis = arrangement; </a:t>
            </a:r>
            <a:r>
              <a:rPr lang="en-IN" i="1" dirty="0" err="1"/>
              <a:t>nomos</a:t>
            </a:r>
            <a:r>
              <a:rPr lang="en-IN" i="1" dirty="0"/>
              <a:t> = </a:t>
            </a:r>
            <a:r>
              <a:rPr lang="en-IN" i="1" dirty="0" smtClean="0"/>
              <a:t>law) AND is </a:t>
            </a:r>
            <a:r>
              <a:rPr lang="en-IN" i="1" dirty="0"/>
              <a:t>further divided into three working groups: </a:t>
            </a:r>
            <a:r>
              <a:rPr lang="en-IN" b="1" i="1" dirty="0"/>
              <a:t>Classification</a:t>
            </a:r>
            <a:r>
              <a:rPr lang="en-IN" i="1" dirty="0"/>
              <a:t>, </a:t>
            </a:r>
            <a:r>
              <a:rPr lang="en-IN" b="1" i="1" dirty="0"/>
              <a:t>Identification</a:t>
            </a:r>
            <a:r>
              <a:rPr lang="en-IN" i="1" dirty="0"/>
              <a:t> and </a:t>
            </a:r>
            <a:r>
              <a:rPr lang="en-IN" b="1" i="1" dirty="0"/>
              <a:t>Nomenclature</a:t>
            </a:r>
            <a:r>
              <a:rPr lang="en-IN" i="1" dirty="0"/>
              <a:t>. </a:t>
            </a:r>
            <a:endParaRPr lang="en-IN" i="1" dirty="0" smtClean="0"/>
          </a:p>
          <a:p>
            <a:pPr algn="l"/>
            <a:r>
              <a:rPr lang="en-IN" b="1" i="1" dirty="0" smtClean="0"/>
              <a:t>Classification</a:t>
            </a:r>
            <a:r>
              <a:rPr lang="en-IN" i="1" dirty="0" smtClean="0"/>
              <a:t> : </a:t>
            </a:r>
            <a:r>
              <a:rPr lang="en-IN" i="1" dirty="0"/>
              <a:t>placing organisms within groups with members exhibiting </a:t>
            </a:r>
            <a:r>
              <a:rPr lang="en-IN" i="1" dirty="0" smtClean="0"/>
              <a:t>similarities (structure, physiological or evolutionary relatedness). </a:t>
            </a:r>
            <a:r>
              <a:rPr lang="en-IN" i="1" dirty="0"/>
              <a:t>These groups are termed as </a:t>
            </a:r>
            <a:r>
              <a:rPr lang="en-IN" b="1" i="1" dirty="0" err="1"/>
              <a:t>taxa</a:t>
            </a:r>
            <a:r>
              <a:rPr lang="en-IN" b="1" i="1" dirty="0"/>
              <a:t> (s. </a:t>
            </a:r>
            <a:r>
              <a:rPr lang="en-IN" b="1" i="1" dirty="0" err="1"/>
              <a:t>taxon</a:t>
            </a:r>
            <a:r>
              <a:rPr lang="en-IN" b="1" i="1" dirty="0"/>
              <a:t>) </a:t>
            </a:r>
            <a:endParaRPr lang="en-IN" i="1" dirty="0" smtClean="0"/>
          </a:p>
          <a:p>
            <a:pPr algn="l"/>
            <a:r>
              <a:rPr lang="en-IN" b="1" i="1" dirty="0" smtClean="0"/>
              <a:t>Nomenclature</a:t>
            </a:r>
            <a:r>
              <a:rPr lang="en-IN" i="1" dirty="0" smtClean="0"/>
              <a:t> </a:t>
            </a:r>
            <a:r>
              <a:rPr lang="en-IN" i="1" dirty="0"/>
              <a:t>is </a:t>
            </a:r>
            <a:r>
              <a:rPr lang="en-IN" i="1" dirty="0" smtClean="0"/>
              <a:t>assigning </a:t>
            </a:r>
            <a:r>
              <a:rPr lang="en-IN" i="1" dirty="0"/>
              <a:t>of scientific names to taxonomic groups in accordance with accepted rules. </a:t>
            </a:r>
            <a:endParaRPr lang="en-IN" i="1" dirty="0" smtClean="0"/>
          </a:p>
          <a:p>
            <a:pPr algn="l"/>
            <a:r>
              <a:rPr lang="en-IN" i="1" dirty="0" smtClean="0"/>
              <a:t>The </a:t>
            </a:r>
            <a:r>
              <a:rPr lang="en-IN" i="1" dirty="0"/>
              <a:t>term </a:t>
            </a:r>
            <a:r>
              <a:rPr lang="en-IN" b="1" i="1" dirty="0" err="1"/>
              <a:t>systematics</a:t>
            </a:r>
            <a:r>
              <a:rPr lang="en-IN" b="1" i="1" dirty="0"/>
              <a:t> </a:t>
            </a:r>
            <a:r>
              <a:rPr lang="en-IN" i="1" dirty="0"/>
              <a:t>sometimes is referred synonymously with taxonomy. While</a:t>
            </a:r>
            <a:r>
              <a:rPr lang="en-IN" b="1" i="1" dirty="0"/>
              <a:t>, taxonomy</a:t>
            </a:r>
            <a:r>
              <a:rPr lang="en-IN" i="1" dirty="0"/>
              <a:t> is plainly referred to identification, classification and naming of organisms; </a:t>
            </a:r>
            <a:r>
              <a:rPr lang="en-IN" i="1" dirty="0" err="1"/>
              <a:t>systematics</a:t>
            </a:r>
            <a:r>
              <a:rPr lang="en-IN" i="1" dirty="0"/>
              <a:t> is the evolutionary history of organisms through time.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78" y="44623"/>
            <a:ext cx="4261098" cy="447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2167" y="3068960"/>
            <a:ext cx="5606337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43805"/>
            <a:ext cx="8640960" cy="5937523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The importance of taxonomy has been ever increasing. </a:t>
            </a:r>
          </a:p>
          <a:p>
            <a:r>
              <a:rPr lang="en-IN" dirty="0" smtClean="0"/>
              <a:t>In 2000, a project called “All Species Inventory” was started (http://www.all-species.org/). </a:t>
            </a:r>
          </a:p>
          <a:p>
            <a:r>
              <a:rPr lang="en-IN" dirty="0" smtClean="0"/>
              <a:t>Aim : to identify and record every species of life by 2025.</a:t>
            </a:r>
          </a:p>
          <a:p>
            <a:r>
              <a:rPr lang="en-IN" dirty="0" smtClean="0"/>
              <a:t>Very challenging; till now 1.5 million species- identified</a:t>
            </a:r>
          </a:p>
          <a:p>
            <a:r>
              <a:rPr lang="en-IN" dirty="0" smtClean="0"/>
              <a:t>Estimated </a:t>
            </a:r>
            <a:r>
              <a:rPr lang="en-IN" dirty="0" err="1" smtClean="0"/>
              <a:t>mumber</a:t>
            </a:r>
            <a:r>
              <a:rPr lang="en-IN" dirty="0" smtClean="0"/>
              <a:t> of species: between 7 to 100 million. </a:t>
            </a:r>
          </a:p>
          <a:p>
            <a:r>
              <a:rPr lang="en-IN" dirty="0" smtClean="0"/>
              <a:t>For This mind boggling number : important of cataloguing the species in a proper and scientific way. </a:t>
            </a:r>
          </a:p>
          <a:p>
            <a:r>
              <a:rPr lang="en-IN" dirty="0" smtClean="0"/>
              <a:t>Thus taxonomy is important for </a:t>
            </a:r>
          </a:p>
          <a:p>
            <a:pPr marL="571500" indent="-571500">
              <a:buAutoNum type="romanLcParenBoth"/>
            </a:pPr>
            <a:r>
              <a:rPr lang="en-IN" dirty="0" smtClean="0"/>
              <a:t>effective communication among scientists about the identity of a particular microbe </a:t>
            </a:r>
          </a:p>
          <a:p>
            <a:pPr marL="571500" indent="-571500">
              <a:buAutoNum type="romanLcParenBoth"/>
            </a:pPr>
            <a:r>
              <a:rPr lang="en-IN" dirty="0" smtClean="0"/>
              <a:t>catalogue a large number of species in a systematic manner, </a:t>
            </a:r>
          </a:p>
          <a:p>
            <a:pPr marL="571500" indent="-571500">
              <a:buAutoNum type="romanLcParenBoth"/>
            </a:pPr>
            <a:r>
              <a:rPr lang="en-IN" dirty="0" smtClean="0"/>
              <a:t>help in predictions and further research about a particular isolate if little is known about it and it shows some similarities with microbes of particular group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5865515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/>
              <a:t>2. Binomial nomenclature </a:t>
            </a:r>
          </a:p>
          <a:p>
            <a:r>
              <a:rPr lang="en-IN" dirty="0"/>
              <a:t>For millions of organisms, common names -</a:t>
            </a:r>
            <a:r>
              <a:rPr lang="en-IN" dirty="0" smtClean="0"/>
              <a:t> </a:t>
            </a:r>
            <a:r>
              <a:rPr lang="en-IN" dirty="0"/>
              <a:t>lead to misunderstanding as different names are used for same organism in different places. </a:t>
            </a:r>
            <a:endParaRPr lang="en-IN" dirty="0" smtClean="0"/>
          </a:p>
          <a:p>
            <a:r>
              <a:rPr lang="en-IN" dirty="0" smtClean="0"/>
              <a:t>a </a:t>
            </a:r>
            <a:r>
              <a:rPr lang="en-IN" dirty="0"/>
              <a:t>naming system </a:t>
            </a:r>
            <a:r>
              <a:rPr lang="en-IN" dirty="0" smtClean="0"/>
              <a:t>–introduced : </a:t>
            </a:r>
            <a:r>
              <a:rPr lang="en-IN" dirty="0"/>
              <a:t>termed </a:t>
            </a:r>
            <a:r>
              <a:rPr lang="en-IN" dirty="0" smtClean="0"/>
              <a:t> </a:t>
            </a:r>
            <a:r>
              <a:rPr lang="en-IN" dirty="0"/>
              <a:t>“</a:t>
            </a:r>
            <a:r>
              <a:rPr lang="en-IN" b="1" dirty="0"/>
              <a:t>scientific nomenclature”. </a:t>
            </a:r>
            <a:endParaRPr lang="en-IN" b="1" dirty="0" smtClean="0"/>
          </a:p>
          <a:p>
            <a:r>
              <a:rPr lang="en-IN" b="1" dirty="0" smtClean="0"/>
              <a:t>Every </a:t>
            </a:r>
            <a:r>
              <a:rPr lang="en-IN" b="1" dirty="0"/>
              <a:t>organism is given a </a:t>
            </a:r>
            <a:r>
              <a:rPr lang="en-IN" b="1" dirty="0" smtClean="0"/>
              <a:t>binomial </a:t>
            </a:r>
            <a:r>
              <a:rPr lang="en-IN" b="1" dirty="0" err="1" smtClean="0"/>
              <a:t>latin</a:t>
            </a:r>
            <a:r>
              <a:rPr lang="en-IN" b="1" dirty="0" smtClean="0"/>
              <a:t> </a:t>
            </a:r>
            <a:r>
              <a:rPr lang="en-IN" b="1" dirty="0"/>
              <a:t>name first described by </a:t>
            </a:r>
            <a:r>
              <a:rPr lang="en-IN" b="1" dirty="0" err="1"/>
              <a:t>Carolus</a:t>
            </a:r>
            <a:r>
              <a:rPr lang="en-IN" b="1" dirty="0"/>
              <a:t> Linnaeus. </a:t>
            </a:r>
            <a:endParaRPr lang="en-IN" b="1" dirty="0" smtClean="0"/>
          </a:p>
          <a:p>
            <a:r>
              <a:rPr lang="en-IN" b="1" dirty="0" smtClean="0"/>
              <a:t>The </a:t>
            </a:r>
            <a:r>
              <a:rPr lang="en-IN" b="1" dirty="0"/>
              <a:t>first part </a:t>
            </a:r>
            <a:r>
              <a:rPr lang="en-IN" b="1" dirty="0" smtClean="0"/>
              <a:t>: genus </a:t>
            </a:r>
            <a:r>
              <a:rPr lang="en-IN" b="1" dirty="0"/>
              <a:t>which is followed by species. For example; humans are assigned scientific name as </a:t>
            </a:r>
            <a:r>
              <a:rPr lang="en-IN" b="1" i="1" dirty="0"/>
              <a:t>Homo sapiens. </a:t>
            </a:r>
            <a:endParaRPr lang="en-IN" b="1" i="1" dirty="0" smtClean="0"/>
          </a:p>
          <a:p>
            <a:r>
              <a:rPr lang="en-IN" b="1" i="1" dirty="0" err="1" smtClean="0"/>
              <a:t>always</a:t>
            </a:r>
            <a:r>
              <a:rPr lang="en-IN" b="1" i="1" u="sng" dirty="0" err="1" smtClean="0"/>
              <a:t>italicized</a:t>
            </a:r>
            <a:r>
              <a:rPr lang="en-IN" b="1" i="1" u="sng" dirty="0" smtClean="0"/>
              <a:t> </a:t>
            </a:r>
            <a:r>
              <a:rPr lang="en-IN" b="1" i="1" u="sng" dirty="0"/>
              <a:t>(Homo sapiens), where genus </a:t>
            </a:r>
            <a:r>
              <a:rPr lang="en-IN" b="1" i="1" u="sng" dirty="0" smtClean="0"/>
              <a:t>name starts </a:t>
            </a:r>
            <a:r>
              <a:rPr lang="en-IN" b="1" i="1" u="sng" dirty="0"/>
              <a:t>with a capital letter. </a:t>
            </a:r>
            <a:endParaRPr lang="en-IN" b="1" i="1" u="sng" dirty="0" smtClean="0"/>
          </a:p>
          <a:p>
            <a:r>
              <a:rPr lang="en-IN" b="1" i="1" u="sng" dirty="0" smtClean="0"/>
              <a:t>Abbreviated as H</a:t>
            </a:r>
            <a:r>
              <a:rPr lang="en-IN" b="1" i="1" u="sng" dirty="0"/>
              <a:t>. </a:t>
            </a:r>
            <a:r>
              <a:rPr lang="en-IN" b="1" i="1" u="sng" dirty="0" smtClean="0"/>
              <a:t>Sapiens </a:t>
            </a:r>
            <a:endParaRPr lang="en-IN" b="1" i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/>
              <a:t>Rank Example </a:t>
            </a:r>
            <a:r>
              <a:rPr lang="en-IN" b="1" dirty="0" smtClean="0"/>
              <a:t>of taxonomic hierarchy </a:t>
            </a:r>
            <a:endParaRPr lang="en-IN" b="1" dirty="0"/>
          </a:p>
          <a:p>
            <a:r>
              <a:rPr lang="en-IN" dirty="0"/>
              <a:t>Domain </a:t>
            </a:r>
            <a:r>
              <a:rPr lang="en-IN" dirty="0" smtClean="0"/>
              <a:t>		</a:t>
            </a:r>
            <a:r>
              <a:rPr lang="en-IN" dirty="0" err="1" smtClean="0"/>
              <a:t>Eukarya</a:t>
            </a:r>
            <a:r>
              <a:rPr lang="en-IN" dirty="0" smtClean="0"/>
              <a:t> </a:t>
            </a:r>
            <a:endParaRPr lang="en-IN" dirty="0"/>
          </a:p>
          <a:p>
            <a:r>
              <a:rPr lang="en-IN" dirty="0"/>
              <a:t>Kingdom </a:t>
            </a:r>
            <a:r>
              <a:rPr lang="en-IN" dirty="0" smtClean="0"/>
              <a:t>		Fungi </a:t>
            </a:r>
            <a:endParaRPr lang="en-IN" dirty="0"/>
          </a:p>
          <a:p>
            <a:r>
              <a:rPr lang="en-IN" dirty="0"/>
              <a:t>Phylum </a:t>
            </a:r>
            <a:r>
              <a:rPr lang="en-IN" dirty="0" smtClean="0"/>
              <a:t>		</a:t>
            </a:r>
            <a:r>
              <a:rPr lang="en-IN" dirty="0" err="1" smtClean="0"/>
              <a:t>Ascomycota</a:t>
            </a:r>
            <a:r>
              <a:rPr lang="en-IN" dirty="0" smtClean="0"/>
              <a:t> </a:t>
            </a:r>
            <a:endParaRPr lang="en-IN" dirty="0"/>
          </a:p>
          <a:p>
            <a:r>
              <a:rPr lang="en-IN" dirty="0"/>
              <a:t>Class </a:t>
            </a:r>
            <a:r>
              <a:rPr lang="en-IN" dirty="0" smtClean="0"/>
              <a:t>		</a:t>
            </a:r>
            <a:r>
              <a:rPr lang="en-IN" dirty="0" err="1" smtClean="0"/>
              <a:t>Hemiascomycetes</a:t>
            </a:r>
            <a:r>
              <a:rPr lang="en-IN" dirty="0" smtClean="0"/>
              <a:t> </a:t>
            </a:r>
            <a:endParaRPr lang="en-IN" dirty="0"/>
          </a:p>
          <a:p>
            <a:r>
              <a:rPr lang="en-IN" dirty="0"/>
              <a:t>Order </a:t>
            </a:r>
            <a:r>
              <a:rPr lang="en-IN" dirty="0" smtClean="0"/>
              <a:t>		</a:t>
            </a:r>
            <a:r>
              <a:rPr lang="en-IN" dirty="0" err="1" smtClean="0"/>
              <a:t>Saccharomycetales</a:t>
            </a:r>
            <a:r>
              <a:rPr lang="en-IN" dirty="0" smtClean="0"/>
              <a:t> </a:t>
            </a:r>
            <a:endParaRPr lang="en-IN" dirty="0"/>
          </a:p>
          <a:p>
            <a:r>
              <a:rPr lang="en-IN" dirty="0"/>
              <a:t>Family </a:t>
            </a:r>
            <a:r>
              <a:rPr lang="en-IN" dirty="0" smtClean="0"/>
              <a:t>		</a:t>
            </a:r>
            <a:r>
              <a:rPr lang="en-IN" dirty="0" err="1" smtClean="0"/>
              <a:t>Saccharomycetaceae</a:t>
            </a:r>
            <a:r>
              <a:rPr lang="en-IN" dirty="0" smtClean="0"/>
              <a:t> </a:t>
            </a:r>
            <a:endParaRPr lang="en-IN" dirty="0"/>
          </a:p>
          <a:p>
            <a:r>
              <a:rPr lang="en-IN" dirty="0"/>
              <a:t>Genus </a:t>
            </a:r>
            <a:r>
              <a:rPr lang="en-IN" dirty="0" smtClean="0"/>
              <a:t>		</a:t>
            </a:r>
            <a:r>
              <a:rPr lang="en-IN" i="1" dirty="0" err="1" smtClean="0"/>
              <a:t>Saccharomyces</a:t>
            </a:r>
            <a:r>
              <a:rPr lang="en-IN" i="1" dirty="0" smtClean="0"/>
              <a:t> </a:t>
            </a:r>
            <a:endParaRPr lang="en-IN" i="1" dirty="0"/>
          </a:p>
          <a:p>
            <a:r>
              <a:rPr lang="en-IN" dirty="0"/>
              <a:t>Species </a:t>
            </a:r>
            <a:r>
              <a:rPr lang="en-IN" dirty="0" smtClean="0"/>
              <a:t>		</a:t>
            </a:r>
            <a:r>
              <a:rPr lang="en-IN" i="1" dirty="0" err="1" smtClean="0"/>
              <a:t>cerevisiae</a:t>
            </a:r>
            <a:r>
              <a:rPr lang="en-IN" i="1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images.tutorvista.com/content/modern-classification/five-kingdom-classificatio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36" y="0"/>
            <a:ext cx="816251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ages.slideplayer.com/14/4246274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7384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bioweb.uwlax.edu/bio203/s2013/amoapim_patr/Fungal%20lab%202012.jpg"/>
          <p:cNvPicPr>
            <a:picLocks noChangeAspect="1" noChangeArrowheads="1"/>
          </p:cNvPicPr>
          <p:nvPr/>
        </p:nvPicPr>
        <p:blipFill>
          <a:blip r:embed="rId2" cstate="print"/>
          <a:srcRect b="12671"/>
          <a:stretch>
            <a:fillRect/>
          </a:stretch>
        </p:blipFill>
        <p:spPr bwMode="auto">
          <a:xfrm>
            <a:off x="35496" y="171182"/>
            <a:ext cx="8896255" cy="347384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11560" y="4139788"/>
            <a:ext cx="80278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dirty="0"/>
              <a:t>Carl </a:t>
            </a:r>
            <a:r>
              <a:rPr lang="en-IN" sz="3600" dirty="0" err="1"/>
              <a:t>Woese’s</a:t>
            </a:r>
            <a:r>
              <a:rPr lang="en-IN" sz="3600" dirty="0"/>
              <a:t> </a:t>
            </a:r>
            <a:r>
              <a:rPr lang="en-IN" sz="3600" dirty="0" smtClean="0"/>
              <a:t>three kingdom classification:</a:t>
            </a:r>
          </a:p>
          <a:p>
            <a:r>
              <a:rPr lang="en-IN" sz="3600" dirty="0" smtClean="0"/>
              <a:t> based on </a:t>
            </a:r>
            <a:r>
              <a:rPr lang="en-IN" sz="3600" dirty="0" err="1" smtClean="0"/>
              <a:t>rRNA</a:t>
            </a:r>
            <a:r>
              <a:rPr lang="en-IN" sz="3600" dirty="0" smtClean="0"/>
              <a:t> sequencing </a:t>
            </a:r>
            <a:endParaRPr lang="en-IN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4624"/>
            <a:ext cx="875654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0339" y="5013176"/>
            <a:ext cx="834484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 smtClean="0"/>
              <a:t>Exception: linear </a:t>
            </a:r>
            <a:r>
              <a:rPr lang="en-IN" sz="2000" b="1" dirty="0" err="1" smtClean="0"/>
              <a:t>choromosomes</a:t>
            </a:r>
            <a:r>
              <a:rPr lang="en-IN" sz="2000" b="1" dirty="0" smtClean="0"/>
              <a:t> found in </a:t>
            </a:r>
            <a:r>
              <a:rPr lang="en-IN" sz="2000" b="1" i="1" dirty="0" err="1" smtClean="0"/>
              <a:t>Borrelia</a:t>
            </a:r>
            <a:r>
              <a:rPr lang="en-IN" sz="2000" b="1" i="1" dirty="0" smtClean="0"/>
              <a:t> </a:t>
            </a:r>
            <a:r>
              <a:rPr lang="en-IN" sz="2000" b="1" i="1" dirty="0" err="1" smtClean="0"/>
              <a:t>burgdorferi</a:t>
            </a:r>
            <a:r>
              <a:rPr lang="en-IN" sz="2000" b="1" i="1" dirty="0" smtClean="0"/>
              <a:t> </a:t>
            </a:r>
            <a:r>
              <a:rPr lang="en-IN" sz="2000" b="1" dirty="0" smtClean="0"/>
              <a:t>(</a:t>
            </a:r>
            <a:r>
              <a:rPr lang="en-IN" sz="2000" b="1" dirty="0" err="1" smtClean="0"/>
              <a:t>lyme</a:t>
            </a:r>
            <a:r>
              <a:rPr lang="en-IN" sz="2000" b="1" dirty="0" smtClean="0"/>
              <a:t> </a:t>
            </a:r>
            <a:r>
              <a:rPr lang="en-IN" sz="2000" b="1" dirty="0" err="1" smtClean="0"/>
              <a:t>dis</a:t>
            </a:r>
            <a:r>
              <a:rPr lang="en-IN" sz="2000" b="1" dirty="0" smtClean="0"/>
              <a:t>), </a:t>
            </a:r>
          </a:p>
          <a:p>
            <a:r>
              <a:rPr lang="en-IN" sz="2000" b="1" i="1" dirty="0" err="1" smtClean="0"/>
              <a:t>Sterptomyces</a:t>
            </a:r>
            <a:r>
              <a:rPr lang="en-IN" sz="2000" b="1" i="1" dirty="0" smtClean="0"/>
              <a:t> </a:t>
            </a:r>
            <a:r>
              <a:rPr lang="en-IN" sz="2000" b="1" i="1" dirty="0" err="1" smtClean="0"/>
              <a:t>lividans</a:t>
            </a:r>
            <a:r>
              <a:rPr lang="en-IN" sz="2000" b="1" i="1" dirty="0" smtClean="0"/>
              <a:t>, S. </a:t>
            </a:r>
            <a:r>
              <a:rPr lang="en-IN" sz="2000" b="1" i="1" dirty="0" err="1" smtClean="0"/>
              <a:t>Coelicolor</a:t>
            </a:r>
            <a:r>
              <a:rPr lang="en-IN" sz="2000" b="1" i="1" dirty="0" smtClean="0"/>
              <a:t>, </a:t>
            </a:r>
            <a:r>
              <a:rPr lang="en-IN" sz="2000" b="1" i="1" dirty="0" err="1" smtClean="0"/>
              <a:t>Rhodococcus</a:t>
            </a:r>
            <a:r>
              <a:rPr lang="en-IN" sz="2000" b="1" i="1" dirty="0" smtClean="0"/>
              <a:t> </a:t>
            </a:r>
            <a:r>
              <a:rPr lang="en-IN" sz="2000" b="1" i="1" dirty="0" err="1" smtClean="0"/>
              <a:t>fascians</a:t>
            </a:r>
            <a:r>
              <a:rPr lang="en-IN" sz="2000" b="1" i="1" dirty="0" smtClean="0"/>
              <a:t>.</a:t>
            </a:r>
          </a:p>
          <a:p>
            <a:r>
              <a:rPr lang="en-IN" sz="2000" b="1" i="1" dirty="0" smtClean="0"/>
              <a:t>A. </a:t>
            </a:r>
            <a:r>
              <a:rPr lang="en-IN" sz="2000" b="1" i="1" dirty="0" err="1"/>
              <a:t>t</a:t>
            </a:r>
            <a:r>
              <a:rPr lang="en-IN" sz="2000" b="1" i="1" dirty="0" err="1" smtClean="0"/>
              <a:t>umefaciens</a:t>
            </a:r>
            <a:r>
              <a:rPr lang="en-IN" sz="2000" b="1" dirty="0" smtClean="0"/>
              <a:t>:  one </a:t>
            </a:r>
            <a:r>
              <a:rPr lang="en-IN" sz="2000" b="1" dirty="0" err="1" smtClean="0"/>
              <a:t>ln</a:t>
            </a:r>
            <a:r>
              <a:rPr lang="en-IN" sz="2000" b="1" dirty="0" smtClean="0"/>
              <a:t> and one circular genome. </a:t>
            </a:r>
          </a:p>
          <a:p>
            <a:endParaRPr lang="en-IN" sz="2000" b="1" dirty="0"/>
          </a:p>
          <a:p>
            <a:r>
              <a:rPr lang="en-IN" sz="2000" b="1" dirty="0" smtClean="0"/>
              <a:t>Linear plasmids in bacteria: </a:t>
            </a:r>
            <a:r>
              <a:rPr lang="en-IN" sz="2000" b="1" i="1" dirty="0" smtClean="0"/>
              <a:t>S. </a:t>
            </a:r>
            <a:r>
              <a:rPr lang="en-IN" sz="2000" b="1" i="1" dirty="0" err="1" smtClean="0"/>
              <a:t>rochei</a:t>
            </a:r>
            <a:r>
              <a:rPr lang="en-IN" sz="2000" b="1" i="1" dirty="0" smtClean="0"/>
              <a:t>, </a:t>
            </a:r>
            <a:r>
              <a:rPr lang="en-IN" sz="2000" b="1" i="1" dirty="0" err="1" smtClean="0"/>
              <a:t>Nocardia</a:t>
            </a:r>
            <a:r>
              <a:rPr lang="en-IN" sz="2000" b="1" i="1" dirty="0" smtClean="0"/>
              <a:t> </a:t>
            </a:r>
            <a:r>
              <a:rPr lang="en-IN" sz="2000" b="1" i="1" dirty="0" err="1" smtClean="0"/>
              <a:t>opaca</a:t>
            </a:r>
            <a:r>
              <a:rPr lang="en-IN" sz="2000" b="1" i="1" dirty="0" smtClean="0"/>
              <a:t>, </a:t>
            </a:r>
            <a:r>
              <a:rPr lang="en-IN" sz="2000" b="1" i="1" dirty="0" err="1" smtClean="0"/>
              <a:t>Thiobacillus</a:t>
            </a:r>
            <a:r>
              <a:rPr lang="en-IN" sz="2000" b="1" i="1" dirty="0" smtClean="0"/>
              <a:t> </a:t>
            </a:r>
            <a:r>
              <a:rPr lang="en-IN" sz="2000" b="1" i="1" dirty="0" err="1" smtClean="0"/>
              <a:t>versutus</a:t>
            </a:r>
            <a:r>
              <a:rPr lang="en-IN" sz="2000" b="1" dirty="0" smtClean="0"/>
              <a:t>   </a:t>
            </a:r>
            <a:endParaRPr lang="en-IN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040560"/>
          </a:xfrm>
        </p:spPr>
        <p:txBody>
          <a:bodyPr/>
          <a:lstStyle/>
          <a:p>
            <a:r>
              <a:rPr lang="en-IN" dirty="0" smtClean="0"/>
              <a:t>DNA Polymerases in </a:t>
            </a:r>
            <a:r>
              <a:rPr lang="en-IN" dirty="0" err="1" smtClean="0"/>
              <a:t>prok</a:t>
            </a:r>
            <a:r>
              <a:rPr lang="en-IN" dirty="0" smtClean="0"/>
              <a:t>. I, II, III, IV, V</a:t>
            </a:r>
          </a:p>
          <a:p>
            <a:r>
              <a:rPr lang="en-IN" dirty="0" smtClean="0"/>
              <a:t>In eukaryotes: alpha, delta, epsilon, gamma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Prokaryotes: </a:t>
            </a:r>
          </a:p>
          <a:p>
            <a:r>
              <a:rPr lang="en-IN" dirty="0" smtClean="0"/>
              <a:t>no </a:t>
            </a:r>
            <a:r>
              <a:rPr lang="en-IN" dirty="0" err="1" smtClean="0"/>
              <a:t>introns</a:t>
            </a:r>
            <a:r>
              <a:rPr lang="en-IN" dirty="0" smtClean="0"/>
              <a:t> in genome </a:t>
            </a:r>
          </a:p>
          <a:p>
            <a:r>
              <a:rPr lang="en-IN" dirty="0" smtClean="0"/>
              <a:t>Transcription and translation are coupled</a:t>
            </a:r>
          </a:p>
          <a:p>
            <a:r>
              <a:rPr lang="en-IN" dirty="0" err="1" smtClean="0"/>
              <a:t>Polycistronic</a:t>
            </a:r>
            <a:r>
              <a:rPr lang="en-IN" dirty="0" smtClean="0"/>
              <a:t> mRNA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440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10</cp:revision>
  <dcterms:created xsi:type="dcterms:W3CDTF">2016-08-01T07:43:38Z</dcterms:created>
  <dcterms:modified xsi:type="dcterms:W3CDTF">2016-08-03T13:51:04Z</dcterms:modified>
</cp:coreProperties>
</file>