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26"/>
  </p:handoutMasterIdLst>
  <p:sldIdLst>
    <p:sldId id="259" r:id="rId2"/>
    <p:sldId id="261" r:id="rId3"/>
    <p:sldId id="266" r:id="rId4"/>
    <p:sldId id="262" r:id="rId5"/>
    <p:sldId id="263" r:id="rId6"/>
    <p:sldId id="265" r:id="rId7"/>
    <p:sldId id="267" r:id="rId8"/>
    <p:sldId id="277" r:id="rId9"/>
    <p:sldId id="278" r:id="rId10"/>
    <p:sldId id="268" r:id="rId11"/>
    <p:sldId id="269" r:id="rId12"/>
    <p:sldId id="271" r:id="rId13"/>
    <p:sldId id="272" r:id="rId14"/>
    <p:sldId id="273" r:id="rId15"/>
    <p:sldId id="274" r:id="rId16"/>
    <p:sldId id="270" r:id="rId17"/>
    <p:sldId id="275" r:id="rId18"/>
    <p:sldId id="279" r:id="rId19"/>
    <p:sldId id="276" r:id="rId20"/>
    <p:sldId id="256" r:id="rId21"/>
    <p:sldId id="257" r:id="rId22"/>
    <p:sldId id="264" r:id="rId23"/>
    <p:sldId id="258" r:id="rId24"/>
    <p:sldId id="260" r:id="rId25"/>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9" autoAdjust="0"/>
    <p:restoredTop sz="94660"/>
  </p:normalViewPr>
  <p:slideViewPr>
    <p:cSldViewPr>
      <p:cViewPr>
        <p:scale>
          <a:sx n="66" d="100"/>
          <a:sy n="66" d="100"/>
        </p:scale>
        <p:origin x="-162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IN"/>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9B9F759C-BC97-4ABC-A472-AAB8FC037707}" type="datetimeFigureOut">
              <a:rPr lang="en-IN" smtClean="0"/>
              <a:pPr/>
              <a:t>11-11-2016</a:t>
            </a:fld>
            <a:endParaRPr lang="en-IN"/>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IN"/>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C0FF02AC-3A3B-4C73-AD54-4AB8DF172FEF}"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55EA7CA-BBC6-45AC-AAD4-A391D35AACA8}" type="datetimeFigureOut">
              <a:rPr lang="en-IN" smtClean="0"/>
              <a:pPr/>
              <a:t>11-11-2016</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CBDA49-A850-46C7-AABD-754C42FC7F3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CBDA49-A850-46C7-AABD-754C42FC7F3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55EA7CA-BBC6-45AC-AAD4-A391D35AACA8}" type="datetimeFigureOut">
              <a:rPr lang="en-IN" smtClean="0"/>
              <a:pPr/>
              <a:t>11-11-2016</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CBDA49-A850-46C7-AABD-754C42FC7F3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BDA49-A850-46C7-AABD-754C42FC7F38}"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CBDA49-A850-46C7-AABD-754C42FC7F38}"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55EA7CA-BBC6-45AC-AAD4-A391D35AACA8}" type="datetimeFigureOut">
              <a:rPr lang="en-IN" smtClean="0"/>
              <a:pPr/>
              <a:t>11-11-2016</a:t>
            </a:fld>
            <a:endParaRPr lang="en-IN"/>
          </a:p>
        </p:txBody>
      </p:sp>
      <p:sp>
        <p:nvSpPr>
          <p:cNvPr id="10" name="Slide Number Placeholder 9"/>
          <p:cNvSpPr>
            <a:spLocks noGrp="1"/>
          </p:cNvSpPr>
          <p:nvPr>
            <p:ph type="sldNum" sz="quarter" idx="16"/>
          </p:nvPr>
        </p:nvSpPr>
        <p:spPr/>
        <p:txBody>
          <a:bodyPr rtlCol="0"/>
          <a:lstStyle/>
          <a:p>
            <a:fld id="{41CBDA49-A850-46C7-AABD-754C42FC7F38}"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55EA7CA-BBC6-45AC-AAD4-A391D35AACA8}" type="datetimeFigureOut">
              <a:rPr lang="en-IN" smtClean="0"/>
              <a:pPr/>
              <a:t>11-11-2016</a:t>
            </a:fld>
            <a:endParaRPr lang="en-IN"/>
          </a:p>
        </p:txBody>
      </p:sp>
      <p:sp>
        <p:nvSpPr>
          <p:cNvPr id="12" name="Slide Number Placeholder 11"/>
          <p:cNvSpPr>
            <a:spLocks noGrp="1"/>
          </p:cNvSpPr>
          <p:nvPr>
            <p:ph type="sldNum" sz="quarter" idx="16"/>
          </p:nvPr>
        </p:nvSpPr>
        <p:spPr/>
        <p:txBody>
          <a:bodyPr rtlCol="0"/>
          <a:lstStyle/>
          <a:p>
            <a:fld id="{41CBDA49-A850-46C7-AABD-754C42FC7F38}"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BDA49-A850-46C7-AABD-754C42FC7F3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CBDA49-A850-46C7-AABD-754C42FC7F3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5EA7CA-BBC6-45AC-AAD4-A391D35AACA8}" type="datetimeFigureOut">
              <a:rPr lang="en-IN" smtClean="0"/>
              <a:pPr/>
              <a:t>11-11-2016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BDA49-A850-46C7-AABD-754C42FC7F38}"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55EA7CA-BBC6-45AC-AAD4-A391D35AACA8}" type="datetimeFigureOut">
              <a:rPr lang="en-IN" smtClean="0"/>
              <a:pPr/>
              <a:t>11-11-2016</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CBDA49-A850-46C7-AABD-754C42FC7F38}"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55EA7CA-BBC6-45AC-AAD4-A391D35AACA8}" type="datetimeFigureOut">
              <a:rPr lang="en-IN" smtClean="0"/>
              <a:pPr/>
              <a:t>11-11-2016</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BDA49-A850-46C7-AABD-754C42FC7F3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392"/>
            <a:ext cx="7772400" cy="864095"/>
          </a:xfrm>
        </p:spPr>
        <p:txBody>
          <a:bodyPr>
            <a:normAutofit/>
          </a:bodyPr>
          <a:lstStyle/>
          <a:p>
            <a:r>
              <a:rPr lang="en-IN" dirty="0" smtClean="0"/>
              <a:t>Good Laboratory Practices</a:t>
            </a:r>
            <a:endParaRPr lang="en-IN" dirty="0"/>
          </a:p>
        </p:txBody>
      </p:sp>
      <p:sp>
        <p:nvSpPr>
          <p:cNvPr id="3" name="Subtitle 2"/>
          <p:cNvSpPr>
            <a:spLocks noGrp="1"/>
          </p:cNvSpPr>
          <p:nvPr>
            <p:ph type="subTitle" idx="1"/>
          </p:nvPr>
        </p:nvSpPr>
        <p:spPr>
          <a:xfrm>
            <a:off x="251520" y="764704"/>
            <a:ext cx="8712968" cy="6093296"/>
          </a:xfrm>
        </p:spPr>
        <p:txBody>
          <a:bodyPr>
            <a:normAutofit fontScale="92500" lnSpcReduction="20000"/>
          </a:bodyPr>
          <a:lstStyle/>
          <a:p>
            <a:pPr algn="l">
              <a:buFont typeface="Wingdings" pitchFamily="2" charset="2"/>
              <a:buChar char="q"/>
            </a:pPr>
            <a:r>
              <a:rPr lang="en-IN" dirty="0" smtClean="0"/>
              <a:t>Prepare well for each lab session –Principle and methodology</a:t>
            </a:r>
          </a:p>
          <a:p>
            <a:pPr algn="l">
              <a:buFont typeface="Wingdings" pitchFamily="2" charset="2"/>
              <a:buChar char="q"/>
            </a:pPr>
            <a:r>
              <a:rPr lang="en-IN" dirty="0" smtClean="0"/>
              <a:t>Be on time</a:t>
            </a:r>
          </a:p>
          <a:p>
            <a:pPr algn="l">
              <a:buFont typeface="Wingdings" pitchFamily="2" charset="2"/>
              <a:buChar char="q"/>
            </a:pPr>
            <a:r>
              <a:rPr lang="en-IN" dirty="0" smtClean="0"/>
              <a:t>Be organized</a:t>
            </a:r>
          </a:p>
          <a:p>
            <a:pPr algn="l">
              <a:buFont typeface="Wingdings" pitchFamily="2" charset="2"/>
              <a:buChar char="q"/>
            </a:pPr>
            <a:r>
              <a:rPr lang="en-IN" dirty="0" smtClean="0"/>
              <a:t>Wear shoes</a:t>
            </a:r>
          </a:p>
          <a:p>
            <a:pPr algn="l">
              <a:buFont typeface="Wingdings" pitchFamily="2" charset="2"/>
              <a:buChar char="q"/>
            </a:pPr>
            <a:r>
              <a:rPr lang="en-IN" dirty="0" smtClean="0"/>
              <a:t>Work patiently </a:t>
            </a:r>
          </a:p>
          <a:p>
            <a:pPr algn="l">
              <a:buFont typeface="Wingdings" pitchFamily="2" charset="2"/>
              <a:buChar char="q"/>
            </a:pPr>
            <a:r>
              <a:rPr lang="en-IN" dirty="0" smtClean="0"/>
              <a:t>Clean lab coats- in case of a spill- autoclave lab coats-then wash</a:t>
            </a:r>
          </a:p>
          <a:p>
            <a:pPr algn="l">
              <a:buFont typeface="Wingdings" pitchFamily="2" charset="2"/>
              <a:buChar char="q"/>
            </a:pPr>
            <a:r>
              <a:rPr lang="en-IN" dirty="0" smtClean="0"/>
              <a:t>Wash hands before entering the lab and leaving the lab with detergent and dry them</a:t>
            </a:r>
          </a:p>
          <a:p>
            <a:pPr algn="l">
              <a:buFont typeface="Wingdings" pitchFamily="2" charset="2"/>
              <a:buChar char="q"/>
            </a:pPr>
            <a:r>
              <a:rPr lang="en-IN" dirty="0" smtClean="0"/>
              <a:t>Disinfect workbench properly by wiping it with cotton swabs saturated with 70-90% ethanol, before and after work</a:t>
            </a:r>
          </a:p>
          <a:p>
            <a:pPr algn="l">
              <a:buFont typeface="Wingdings" pitchFamily="2" charset="2"/>
              <a:buChar char="q"/>
            </a:pPr>
            <a:r>
              <a:rPr lang="en-IN" dirty="0" smtClean="0"/>
              <a:t>Keep working area clear and clutter </a:t>
            </a:r>
            <a:r>
              <a:rPr lang="en-IN" dirty="0" err="1" smtClean="0"/>
              <a:t>freeof</a:t>
            </a:r>
            <a:r>
              <a:rPr lang="en-IN" dirty="0" smtClean="0"/>
              <a:t> everything other than things required for work and a record book –no purses, books, papers, bags etc.</a:t>
            </a:r>
          </a:p>
          <a:p>
            <a:pPr>
              <a:buFont typeface="Wingdings" pitchFamily="2" charset="2"/>
              <a:buChar char="q"/>
            </a:pPr>
            <a:r>
              <a:rPr lang="en-IN" dirty="0" smtClean="0"/>
              <a:t> </a:t>
            </a:r>
            <a:r>
              <a:rPr lang="en-IN" sz="2800" dirty="0" smtClean="0"/>
              <a:t>Never eat, drink, apply cosmetics or lip balm, handle contact lenses or take medication in the laboratory.</a:t>
            </a:r>
          </a:p>
          <a:p>
            <a:pPr algn="l">
              <a:buFont typeface="Wingdings" pitchFamily="2" charset="2"/>
              <a:buChar char="q"/>
            </a:pPr>
            <a:endParaRPr lang="en-IN" dirty="0" smtClean="0"/>
          </a:p>
          <a:p>
            <a:pPr algn="l">
              <a:buFont typeface="Wingdings" pitchFamily="2" charset="2"/>
              <a:buChar char="q"/>
            </a:pPr>
            <a:r>
              <a:rPr lang="en-IN" dirty="0" smtClean="0"/>
              <a:t>  Never place pencil, marker etc. In your mouth </a:t>
            </a:r>
          </a:p>
          <a:p>
            <a:pPr algn="l">
              <a:buFont typeface="Wingdings" pitchFamily="2" charset="2"/>
              <a:buChar char="q"/>
            </a:pP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lidesharecdn.com/biosafetypankaj2015-05-05-150513111909-lva1-app6892/95/biosafety-pankaj-dhaka-08052015-34-638.jpg?cb=1431516074"/>
          <p:cNvPicPr>
            <a:picLocks noChangeAspect="1" noChangeArrowheads="1"/>
          </p:cNvPicPr>
          <p:nvPr/>
        </p:nvPicPr>
        <p:blipFill>
          <a:blip r:embed="rId2" cstate="print"/>
          <a:srcRect/>
          <a:stretch>
            <a:fillRect/>
          </a:stretch>
        </p:blipFill>
        <p:spPr bwMode="auto">
          <a:xfrm>
            <a:off x="0" y="332655"/>
            <a:ext cx="9144000" cy="62978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g02.s.alicdn.com/kf/HTB1Ntv4GXXXXXaNXXXXq6xXFXXXJ/201967369/HTB1Ntv4GXXXXXaNXXXXq6xXFXXXJ.jpg"/>
          <p:cNvPicPr>
            <a:picLocks noChangeAspect="1" noChangeArrowheads="1"/>
          </p:cNvPicPr>
          <p:nvPr/>
        </p:nvPicPr>
        <p:blipFill>
          <a:blip r:embed="rId2" cstate="print"/>
          <a:srcRect l="540" r="3191"/>
          <a:stretch>
            <a:fillRect/>
          </a:stretch>
        </p:blipFill>
        <p:spPr bwMode="auto">
          <a:xfrm>
            <a:off x="1" y="1"/>
            <a:ext cx="5186072" cy="5733255"/>
          </a:xfrm>
          <a:prstGeom prst="rect">
            <a:avLst/>
          </a:prstGeom>
          <a:noFill/>
        </p:spPr>
      </p:pic>
      <p:pic>
        <p:nvPicPr>
          <p:cNvPr id="3" name="Picture 4" descr="http://www.nuaire.com/products/media/catalog/product/cache/1/image/9df78eab33525d08d6e5fb8d27136e95/4/3/435-airflow.jpg"/>
          <p:cNvPicPr>
            <a:picLocks noChangeAspect="1" noChangeArrowheads="1"/>
          </p:cNvPicPr>
          <p:nvPr/>
        </p:nvPicPr>
        <p:blipFill>
          <a:blip r:embed="rId3" cstate="print"/>
          <a:srcRect l="6838" r="4262"/>
          <a:stretch>
            <a:fillRect/>
          </a:stretch>
        </p:blipFill>
        <p:spPr bwMode="auto">
          <a:xfrm>
            <a:off x="5148064" y="44622"/>
            <a:ext cx="3960440" cy="63079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slideplayer.com/12/3381658/slides/slide_5.jpg"/>
          <p:cNvPicPr>
            <a:picLocks noChangeAspect="1" noChangeArrowheads="1"/>
          </p:cNvPicPr>
          <p:nvPr/>
        </p:nvPicPr>
        <p:blipFill>
          <a:blip r:embed="rId2" cstate="print"/>
          <a:srcRect/>
          <a:stretch>
            <a:fillRect/>
          </a:stretch>
        </p:blipFill>
        <p:spPr bwMode="auto">
          <a:xfrm>
            <a:off x="0" y="-27384"/>
            <a:ext cx="9144000" cy="6858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combi-lab-equips.com/uploads/20120222/product_4f446a2581da2.jpg"/>
          <p:cNvPicPr>
            <a:picLocks noChangeAspect="1" noChangeArrowheads="1"/>
          </p:cNvPicPr>
          <p:nvPr/>
        </p:nvPicPr>
        <p:blipFill>
          <a:blip r:embed="rId2" cstate="print"/>
          <a:srcRect/>
          <a:stretch>
            <a:fillRect/>
          </a:stretch>
        </p:blipFill>
        <p:spPr bwMode="auto">
          <a:xfrm>
            <a:off x="11560" y="44624"/>
            <a:ext cx="5928592" cy="51683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nap.edu/openbook/0309075718/xhtml/images/p20005395g49001.jpg"/>
          <p:cNvPicPr>
            <a:picLocks noChangeAspect="1" noChangeArrowheads="1"/>
          </p:cNvPicPr>
          <p:nvPr/>
        </p:nvPicPr>
        <p:blipFill>
          <a:blip r:embed="rId2" cstate="print"/>
          <a:srcRect/>
          <a:stretch>
            <a:fillRect/>
          </a:stretch>
        </p:blipFill>
        <p:spPr bwMode="auto">
          <a:xfrm>
            <a:off x="0" y="-1"/>
            <a:ext cx="4860032" cy="680659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cademicdepartments.musc.edu/sebin/m/p/Class%20III%20BSC.gif"/>
          <p:cNvPicPr>
            <a:picLocks noChangeAspect="1" noChangeArrowheads="1"/>
          </p:cNvPicPr>
          <p:nvPr/>
        </p:nvPicPr>
        <p:blipFill>
          <a:blip r:embed="rId2" cstate="print"/>
          <a:srcRect/>
          <a:stretch>
            <a:fillRect/>
          </a:stretch>
        </p:blipFill>
        <p:spPr bwMode="auto">
          <a:xfrm>
            <a:off x="337561" y="1152128"/>
            <a:ext cx="7762831" cy="55892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uaire.com/images/secondary/class2_b1.jpg"/>
          <p:cNvPicPr>
            <a:picLocks noChangeAspect="1" noChangeArrowheads="1"/>
          </p:cNvPicPr>
          <p:nvPr/>
        </p:nvPicPr>
        <p:blipFill>
          <a:blip r:embed="rId2" cstate="print"/>
          <a:srcRect/>
          <a:stretch>
            <a:fillRect/>
          </a:stretch>
        </p:blipFill>
        <p:spPr bwMode="auto">
          <a:xfrm>
            <a:off x="1" y="-2674"/>
            <a:ext cx="4530734" cy="6167978"/>
          </a:xfrm>
          <a:prstGeom prst="rect">
            <a:avLst/>
          </a:prstGeom>
          <a:noFill/>
        </p:spPr>
      </p:pic>
      <p:pic>
        <p:nvPicPr>
          <p:cNvPr id="33796" name="Picture 4" descr="http://www.nuaire.com/products/media/catalog/product/cache/1/image/9df78eab33525d08d6e5fb8d27136e95/4/3/435-airflow.jpg"/>
          <p:cNvPicPr>
            <a:picLocks noChangeAspect="1" noChangeArrowheads="1"/>
          </p:cNvPicPr>
          <p:nvPr/>
        </p:nvPicPr>
        <p:blipFill>
          <a:blip r:embed="rId3" cstate="print"/>
          <a:srcRect/>
          <a:stretch>
            <a:fillRect/>
          </a:stretch>
        </p:blipFill>
        <p:spPr bwMode="auto">
          <a:xfrm>
            <a:off x="4860032" y="44623"/>
            <a:ext cx="4211960" cy="59638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d/da/Vacuum-filtration-diagram.png/350px-Vacuum-filtration-diagram.png"/>
          <p:cNvPicPr>
            <a:picLocks noChangeAspect="1" noChangeArrowheads="1"/>
          </p:cNvPicPr>
          <p:nvPr/>
        </p:nvPicPr>
        <p:blipFill>
          <a:blip r:embed="rId2" cstate="print"/>
          <a:srcRect/>
          <a:stretch>
            <a:fillRect/>
          </a:stretch>
        </p:blipFill>
        <p:spPr bwMode="auto">
          <a:xfrm>
            <a:off x="251520" y="1556792"/>
            <a:ext cx="4176464" cy="4021339"/>
          </a:xfrm>
          <a:prstGeom prst="rect">
            <a:avLst/>
          </a:prstGeom>
          <a:noFill/>
        </p:spPr>
      </p:pic>
      <p:pic>
        <p:nvPicPr>
          <p:cNvPr id="8196" name="Picture 4" descr="https://upload.wikimedia.org/wikipedia/commons/e/ea/FilterFunnelApparatus.png"/>
          <p:cNvPicPr>
            <a:picLocks noChangeAspect="1" noChangeArrowheads="1"/>
          </p:cNvPicPr>
          <p:nvPr/>
        </p:nvPicPr>
        <p:blipFill>
          <a:blip r:embed="rId3" cstate="print"/>
          <a:srcRect/>
          <a:stretch>
            <a:fillRect/>
          </a:stretch>
        </p:blipFill>
        <p:spPr bwMode="auto">
          <a:xfrm>
            <a:off x="4932040" y="1052736"/>
            <a:ext cx="3010297" cy="487709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descr="http://g03.a.alicdn.com/kf/HTB15JwALVXXXXbAXpXXq6xXFXXXC/500ml-Heavy-Wall-Glass-font-b-Vacuum-b-font-Filtering-Membrane-Buchner-Funnel-font-b-Filtration.jpg"/>
          <p:cNvPicPr>
            <a:picLocks noChangeAspect="1" noChangeArrowheads="1"/>
          </p:cNvPicPr>
          <p:nvPr/>
        </p:nvPicPr>
        <p:blipFill>
          <a:blip r:embed="rId2" cstate="print"/>
          <a:srcRect/>
          <a:stretch>
            <a:fillRect/>
          </a:stretch>
        </p:blipFill>
        <p:spPr bwMode="auto">
          <a:xfrm>
            <a:off x="0" y="260648"/>
            <a:ext cx="5148064" cy="5148064"/>
          </a:xfrm>
          <a:prstGeom prst="rect">
            <a:avLst/>
          </a:prstGeom>
          <a:noFill/>
        </p:spPr>
      </p:pic>
      <p:pic>
        <p:nvPicPr>
          <p:cNvPr id="37892" name="Picture 4" descr="http://g04.a.alicdn.com/kf/HTB1hZrEJpXXXXb0XFXXq6xXFXXXg/221486573/HTB1hZrEJpXXXXb0XFXXq6xXFXXXg.jpg"/>
          <p:cNvPicPr>
            <a:picLocks noChangeAspect="1" noChangeArrowheads="1"/>
          </p:cNvPicPr>
          <p:nvPr/>
        </p:nvPicPr>
        <p:blipFill>
          <a:blip r:embed="rId3" cstate="print"/>
          <a:srcRect/>
          <a:stretch>
            <a:fillRect/>
          </a:stretch>
        </p:blipFill>
        <p:spPr bwMode="auto">
          <a:xfrm>
            <a:off x="3683967" y="980728"/>
            <a:ext cx="5496545" cy="480947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anuvas.tn.nic.in/images123/site_pics/laboratories/lab_cil/hotair_oven.jpg"/>
          <p:cNvPicPr>
            <a:picLocks noChangeAspect="1" noChangeArrowheads="1"/>
          </p:cNvPicPr>
          <p:nvPr/>
        </p:nvPicPr>
        <p:blipFill>
          <a:blip r:embed="rId2" cstate="print"/>
          <a:srcRect/>
          <a:stretch>
            <a:fillRect/>
          </a:stretch>
        </p:blipFill>
        <p:spPr bwMode="auto">
          <a:xfrm>
            <a:off x="395536" y="188640"/>
            <a:ext cx="3240360" cy="3809614"/>
          </a:xfrm>
          <a:prstGeom prst="rect">
            <a:avLst/>
          </a:prstGeom>
          <a:noFill/>
        </p:spPr>
      </p:pic>
      <p:pic>
        <p:nvPicPr>
          <p:cNvPr id="7172" name="Picture 4" descr="http://www.accumaxchemlab.com/images/products/LaboratirtInstruments/ChemistryLab/Hot%20Air%20Oven.jpg"/>
          <p:cNvPicPr>
            <a:picLocks noChangeAspect="1" noChangeArrowheads="1"/>
          </p:cNvPicPr>
          <p:nvPr/>
        </p:nvPicPr>
        <p:blipFill>
          <a:blip r:embed="rId3" cstate="print"/>
          <a:srcRect/>
          <a:stretch>
            <a:fillRect/>
          </a:stretch>
        </p:blipFill>
        <p:spPr bwMode="auto">
          <a:xfrm>
            <a:off x="3923928" y="-171400"/>
            <a:ext cx="3816424" cy="3816424"/>
          </a:xfrm>
          <a:prstGeom prst="rect">
            <a:avLst/>
          </a:prstGeom>
          <a:noFill/>
        </p:spPr>
      </p:pic>
      <p:pic>
        <p:nvPicPr>
          <p:cNvPr id="7174" name="Picture 6" descr="http://www.cascadetek.com/sites/www.cascadetek.com/files/styles/header_image/public/blogsies/header-images/TFO5-Door-Open_1.jpg?itok=f1VbChBj"/>
          <p:cNvPicPr>
            <a:picLocks noChangeAspect="1" noChangeArrowheads="1"/>
          </p:cNvPicPr>
          <p:nvPr/>
        </p:nvPicPr>
        <p:blipFill>
          <a:blip r:embed="rId4" cstate="print"/>
          <a:srcRect/>
          <a:stretch>
            <a:fillRect/>
          </a:stretch>
        </p:blipFill>
        <p:spPr bwMode="auto">
          <a:xfrm>
            <a:off x="1635596" y="3789040"/>
            <a:ext cx="5600700" cy="2857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04664"/>
            <a:ext cx="8442520" cy="6264696"/>
          </a:xfrm>
        </p:spPr>
        <p:txBody>
          <a:bodyPr>
            <a:normAutofit fontScale="92500"/>
          </a:bodyPr>
          <a:lstStyle/>
          <a:p>
            <a:r>
              <a:rPr lang="en-IN" dirty="0" smtClean="0"/>
              <a:t>Live culture spill: cover the entire spill area with </a:t>
            </a:r>
            <a:r>
              <a:rPr lang="en-IN" dirty="0" err="1" smtClean="0"/>
              <a:t>dis-infectent</a:t>
            </a:r>
            <a:r>
              <a:rPr lang="en-IN" dirty="0" smtClean="0"/>
              <a:t> (</a:t>
            </a:r>
            <a:r>
              <a:rPr lang="en-IN" dirty="0" err="1" smtClean="0"/>
              <a:t>lysol</a:t>
            </a:r>
            <a:r>
              <a:rPr lang="en-IN" dirty="0" smtClean="0"/>
              <a:t> 1:500, phenol 1:100, </a:t>
            </a:r>
            <a:r>
              <a:rPr lang="en-IN" dirty="0" err="1" smtClean="0"/>
              <a:t>clorox</a:t>
            </a:r>
            <a:r>
              <a:rPr lang="en-IN" dirty="0" smtClean="0"/>
              <a:t> bleach 10%)</a:t>
            </a:r>
          </a:p>
          <a:p>
            <a:r>
              <a:rPr lang="en-IN" dirty="0" smtClean="0"/>
              <a:t>If there is personal injury-cut or burn –inform instructor and go for first aid</a:t>
            </a:r>
          </a:p>
          <a:p>
            <a:r>
              <a:rPr lang="en-IN" dirty="0" smtClean="0"/>
              <a:t>Tie long hair, avoid unnecessary movement and talking. </a:t>
            </a:r>
          </a:p>
          <a:p>
            <a:r>
              <a:rPr lang="en-IN" dirty="0" smtClean="0"/>
              <a:t>Be very </a:t>
            </a:r>
            <a:r>
              <a:rPr lang="en-IN" dirty="0" err="1" smtClean="0"/>
              <a:t>very</a:t>
            </a:r>
            <a:r>
              <a:rPr lang="en-IN" dirty="0" smtClean="0"/>
              <a:t> careful of burners and turn them off when not in use</a:t>
            </a:r>
          </a:p>
          <a:p>
            <a:r>
              <a:rPr lang="en-IN" dirty="0" smtClean="0"/>
              <a:t>All microbial cultures should be handled as being potentially pathogenic</a:t>
            </a:r>
          </a:p>
          <a:p>
            <a:r>
              <a:rPr lang="en-IN" dirty="0" smtClean="0"/>
              <a:t>Waste papers and contaminated glassware should be kept in provided space</a:t>
            </a:r>
          </a:p>
          <a:p>
            <a:r>
              <a:rPr lang="en-IN" dirty="0" smtClean="0"/>
              <a:t>No mouth </a:t>
            </a:r>
            <a:r>
              <a:rPr lang="en-IN" dirty="0" err="1" smtClean="0"/>
              <a:t>pipetting</a:t>
            </a:r>
            <a:r>
              <a:rPr lang="en-IN" dirty="0" smtClean="0"/>
              <a:t> ever in the lab</a:t>
            </a:r>
          </a:p>
          <a:p>
            <a:r>
              <a:rPr lang="en-IN" dirty="0" smtClean="0"/>
              <a:t>Disinfect incubators, fridges etc regularly</a:t>
            </a:r>
          </a:p>
          <a:p>
            <a:endParaRPr lang="en-IN" dirty="0" smtClean="0"/>
          </a:p>
          <a:p>
            <a:endParaRPr lang="en-IN" dirty="0" smtClean="0"/>
          </a:p>
          <a:p>
            <a:endParaRPr lang="en-IN" dirty="0" smtClean="0"/>
          </a:p>
          <a:p>
            <a:endParaRPr lang="en-IN" dirty="0" smtClean="0"/>
          </a:p>
          <a:p>
            <a:endParaRPr lang="en-IN"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0"/>
            <a:ext cx="8820472" cy="5710808"/>
          </a:xfrm>
        </p:spPr>
        <p:txBody>
          <a:bodyPr>
            <a:noAutofit/>
          </a:bodyPr>
          <a:lstStyle/>
          <a:p>
            <a:pPr algn="l">
              <a:buFont typeface="Arial" pitchFamily="34" charset="0"/>
              <a:buChar char="•"/>
            </a:pPr>
            <a:r>
              <a:rPr lang="en-IN" sz="1800" dirty="0" smtClean="0"/>
              <a:t>laboratory workers should protect their street clothing from contamination by wearing appropriate garments (</a:t>
            </a:r>
            <a:r>
              <a:rPr lang="en-IN" sz="1800" dirty="0" err="1" smtClean="0"/>
              <a:t>eg</a:t>
            </a:r>
            <a:r>
              <a:rPr lang="en-IN" sz="1800" dirty="0" smtClean="0"/>
              <a:t>, gloves and shoe covers or lab shoes) when working in </a:t>
            </a:r>
            <a:r>
              <a:rPr lang="en-IN" sz="1800" dirty="0" err="1" smtClean="0"/>
              <a:t>Biosafety</a:t>
            </a:r>
            <a:r>
              <a:rPr lang="en-IN" sz="1800" dirty="0" smtClean="0"/>
              <a:t> Level-2 (BSL-2) laboratories. </a:t>
            </a:r>
          </a:p>
          <a:p>
            <a:pPr algn="l">
              <a:buFont typeface="Arial" pitchFamily="34" charset="0"/>
              <a:buChar char="•"/>
            </a:pPr>
            <a:r>
              <a:rPr lang="en-IN" sz="1800" dirty="0" smtClean="0"/>
              <a:t>In BSL-3 laboratories the use of street clothing and street shoes is discouraged; a change of clothes and shoe covers or shoes dedicated for use in the lab is preferred. </a:t>
            </a:r>
          </a:p>
          <a:p>
            <a:pPr algn="l">
              <a:buFont typeface="Arial" pitchFamily="34" charset="0"/>
              <a:buChar char="•"/>
            </a:pPr>
            <a:r>
              <a:rPr lang="en-IN" sz="1800" dirty="0" smtClean="0"/>
              <a:t>BSL-4 requires changing from street clothes/shoes to approved laboratory garments and footwear. </a:t>
            </a:r>
          </a:p>
          <a:p>
            <a:pPr algn="l">
              <a:buFont typeface="Arial" pitchFamily="34" charset="0"/>
              <a:buChar char="•"/>
            </a:pPr>
            <a:r>
              <a:rPr lang="en-IN" sz="1800" dirty="0" smtClean="0"/>
              <a:t>When utilizing sharps in the laboratory, follow " </a:t>
            </a:r>
            <a:r>
              <a:rPr lang="en-IN" sz="1800" dirty="0" err="1" smtClean="0"/>
              <a:t>Bloodborne</a:t>
            </a:r>
            <a:r>
              <a:rPr lang="en-IN" sz="1800" dirty="0" smtClean="0"/>
              <a:t> Pathogens standard requirements. Needles/syringes/other sharps should be restricted in laboratories where infectious agents are handled. If you must utilize sharps, consider using safety sharp devices or plastic rather than glassware. Never recap a used needle. Dispose of syringe-needle assemblies in properly </a:t>
            </a:r>
            <a:r>
              <a:rPr lang="en-IN" sz="1800" dirty="0" err="1" smtClean="0"/>
              <a:t>labeled</a:t>
            </a:r>
            <a:r>
              <a:rPr lang="en-IN" sz="1800" dirty="0" smtClean="0"/>
              <a:t>, puncture resistant, </a:t>
            </a:r>
            <a:r>
              <a:rPr lang="en-IN" sz="1800" dirty="0" err="1" smtClean="0"/>
              <a:t>autoclavable</a:t>
            </a:r>
            <a:r>
              <a:rPr lang="en-IN" sz="1800" dirty="0" smtClean="0"/>
              <a:t> sharps containers. </a:t>
            </a:r>
          </a:p>
          <a:p>
            <a:pPr algn="l">
              <a:buFont typeface="Arial" pitchFamily="34" charset="0"/>
              <a:buChar char="•"/>
            </a:pPr>
            <a:r>
              <a:rPr lang="en-IN" sz="1800" dirty="0" smtClean="0"/>
              <a:t> Handle infectious materials as determined by a risk assessment. Airborne transmissible infectious agents should be handled in a certified </a:t>
            </a:r>
            <a:r>
              <a:rPr lang="en-IN" sz="1800" dirty="0" err="1" smtClean="0"/>
              <a:t>Biosafety</a:t>
            </a:r>
            <a:r>
              <a:rPr lang="en-IN" sz="1800" dirty="0" smtClean="0"/>
              <a:t> Cabinet (BSC) appropriate to the </a:t>
            </a:r>
            <a:r>
              <a:rPr lang="en-IN" sz="1800" dirty="0" err="1" smtClean="0"/>
              <a:t>biosafety</a:t>
            </a:r>
            <a:r>
              <a:rPr lang="en-IN" sz="1800" dirty="0" smtClean="0"/>
              <a:t> level (BSL) and risks for that specific agent. </a:t>
            </a:r>
          </a:p>
          <a:p>
            <a:pPr algn="l">
              <a:buFont typeface="Arial" pitchFamily="34" charset="0"/>
              <a:buChar char="•"/>
            </a:pPr>
            <a:r>
              <a:rPr lang="en-IN" sz="1800" dirty="0" smtClean="0"/>
              <a:t>Ensure engineering controls (e.g., BSC's, eyewash units, sinks, and safety showers) are functional and properly maintained and inspected.</a:t>
            </a:r>
            <a:endParaRPr lang="en-IN"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1392"/>
            <a:ext cx="8496944" cy="6370975"/>
          </a:xfrm>
          <a:prstGeom prst="rect">
            <a:avLst/>
          </a:prstGeom>
        </p:spPr>
        <p:txBody>
          <a:bodyPr wrap="square">
            <a:spAutoFit/>
          </a:bodyPr>
          <a:lstStyle/>
          <a:p>
            <a:r>
              <a:rPr lang="en-IN" sz="2400" dirty="0" smtClean="0"/>
              <a:t> </a:t>
            </a:r>
          </a:p>
          <a:p>
            <a:pPr>
              <a:buFont typeface="Arial" pitchFamily="34" charset="0"/>
              <a:buChar char="•"/>
            </a:pPr>
            <a:r>
              <a:rPr lang="en-IN" sz="2400" dirty="0" smtClean="0"/>
              <a:t>Store all </a:t>
            </a:r>
            <a:r>
              <a:rPr lang="en-IN" sz="2400" dirty="0" err="1" smtClean="0"/>
              <a:t>biohazardous</a:t>
            </a:r>
            <a:r>
              <a:rPr lang="en-IN" sz="2400" dirty="0" smtClean="0"/>
              <a:t> materials securely in clearly </a:t>
            </a:r>
            <a:r>
              <a:rPr lang="en-IN" sz="2400" dirty="0" err="1" smtClean="0"/>
              <a:t>labeled</a:t>
            </a:r>
            <a:r>
              <a:rPr lang="en-IN" sz="2400" dirty="0" smtClean="0"/>
              <a:t>, sealed containers.  </a:t>
            </a:r>
          </a:p>
          <a:p>
            <a:pPr>
              <a:buFont typeface="Arial" pitchFamily="34" charset="0"/>
              <a:buChar char="•"/>
            </a:pPr>
            <a:r>
              <a:rPr lang="en-IN" sz="2400" dirty="0" smtClean="0"/>
              <a:t>Storage units, incubators, freezers or refrigerators should be </a:t>
            </a:r>
            <a:r>
              <a:rPr lang="en-IN" sz="2400" dirty="0" err="1" smtClean="0"/>
              <a:t>labeled</a:t>
            </a:r>
            <a:r>
              <a:rPr lang="en-IN" sz="2400" dirty="0" smtClean="0"/>
              <a:t> with the Universal Biohazard sign when they house infectious material. </a:t>
            </a:r>
          </a:p>
          <a:p>
            <a:pPr>
              <a:buFont typeface="Arial" pitchFamily="34" charset="0"/>
              <a:buChar char="•"/>
            </a:pPr>
            <a:r>
              <a:rPr lang="en-IN" sz="2400" dirty="0" smtClean="0"/>
              <a:t> Doors of all laboratories handling infectious agents and materials must be posted with the Universal Biohazard symbol, a list of the infectious agent(s) in use, entry requirements (e.g., PPE) and emergency contact information.</a:t>
            </a:r>
          </a:p>
          <a:p>
            <a:pPr>
              <a:buFont typeface="Arial" pitchFamily="34" charset="0"/>
              <a:buChar char="•"/>
            </a:pPr>
            <a:r>
              <a:rPr lang="en-IN" sz="2400" dirty="0" smtClean="0"/>
              <a:t>. Avoid the use of aerosol-generating procedures</a:t>
            </a:r>
          </a:p>
          <a:p>
            <a:pPr>
              <a:buFont typeface="Arial" pitchFamily="34" charset="0"/>
              <a:buChar char="•"/>
            </a:pPr>
            <a:r>
              <a:rPr lang="en-IN" sz="2400" dirty="0" smtClean="0"/>
              <a:t>Tightly cap tubes prior to centrifuging or </a:t>
            </a:r>
            <a:r>
              <a:rPr lang="en-IN" sz="2400" dirty="0" err="1" smtClean="0"/>
              <a:t>vortexing</a:t>
            </a:r>
            <a:r>
              <a:rPr lang="en-IN" sz="2400" dirty="0" smtClean="0"/>
              <a:t>; Allow aerosols to settle prior to opening tubes, equipment; Open tubes or equipment inside a containment device whenever feasible; Shield instruments or activities that can emit splash or splatter. </a:t>
            </a:r>
          </a:p>
          <a:p>
            <a:pPr>
              <a:buFont typeface="Arial" pitchFamily="34" charset="0"/>
              <a:buChar char="•"/>
            </a:pPr>
            <a:r>
              <a:rPr lang="en-IN" sz="2400" dirty="0" smtClean="0"/>
              <a:t> Use disinfectant traps and in-line filters on vacuum lines to protect vacuum lines from potential contamination. </a:t>
            </a:r>
            <a:endParaRPr lang="en-IN"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260648"/>
            <a:ext cx="8442520" cy="6408712"/>
          </a:xfrm>
        </p:spPr>
        <p:txBody>
          <a:bodyPr>
            <a:normAutofit lnSpcReduction="10000"/>
          </a:bodyPr>
          <a:lstStyle/>
          <a:p>
            <a:r>
              <a:rPr lang="en-IN" dirty="0" smtClean="0"/>
              <a:t>Proper maintenance and cleaning of autoclaves</a:t>
            </a:r>
          </a:p>
          <a:p>
            <a:r>
              <a:rPr lang="en-IN" dirty="0" smtClean="0"/>
              <a:t>Ensure aseptic conditions in the lab</a:t>
            </a:r>
          </a:p>
          <a:p>
            <a:r>
              <a:rPr lang="en-IN" dirty="0" smtClean="0"/>
              <a:t>Keep culture tubes in upright position</a:t>
            </a:r>
          </a:p>
          <a:p>
            <a:r>
              <a:rPr lang="en-IN" dirty="0" smtClean="0"/>
              <a:t>Label all plates, tubes, cultures properly</a:t>
            </a:r>
          </a:p>
          <a:p>
            <a:r>
              <a:rPr lang="en-IN" dirty="0" smtClean="0"/>
              <a:t>Return everything to its original position after use</a:t>
            </a:r>
          </a:p>
          <a:p>
            <a:r>
              <a:rPr lang="en-IN" dirty="0" smtClean="0"/>
              <a:t>Always clean microscope-stage, eyepiece, objective lenses before and after use</a:t>
            </a:r>
          </a:p>
          <a:p>
            <a:r>
              <a:rPr lang="en-IN" dirty="0" smtClean="0"/>
              <a:t>Always perform exercise in sequence</a:t>
            </a:r>
          </a:p>
          <a:p>
            <a:r>
              <a:rPr lang="en-IN" dirty="0" smtClean="0"/>
              <a:t>Keep doors, windows, fans etc off while performing inoculations </a:t>
            </a:r>
          </a:p>
          <a:p>
            <a:r>
              <a:rPr lang="en-IN" dirty="0" smtClean="0"/>
              <a:t>Record your data in ink and draw protocols, </a:t>
            </a:r>
            <a:r>
              <a:rPr lang="en-IN" dirty="0" err="1" smtClean="0"/>
              <a:t>sketchesand</a:t>
            </a:r>
            <a:r>
              <a:rPr lang="en-IN" dirty="0" smtClean="0"/>
              <a:t> diagrams in pencil</a:t>
            </a:r>
          </a:p>
          <a:p>
            <a:r>
              <a:rPr lang="en-IN" dirty="0" smtClean="0"/>
              <a:t>Proper upkeep of lab record book-very very Imp.   </a:t>
            </a:r>
          </a:p>
          <a:p>
            <a:endParaRPr lang="en-IN" dirty="0" smtClean="0"/>
          </a:p>
          <a:p>
            <a:endParaRPr lang="en-IN" dirty="0" smtClean="0"/>
          </a:p>
          <a:p>
            <a:endParaRPr lang="en-IN" dirty="0" smtClean="0"/>
          </a:p>
          <a:p>
            <a:endParaRPr lang="en-IN"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8720"/>
            <a:ext cx="8229600" cy="5217443"/>
          </a:xfrm>
        </p:spPr>
        <p:txBody>
          <a:bodyPr>
            <a:normAutofit fontScale="47500" lnSpcReduction="20000"/>
          </a:bodyPr>
          <a:lstStyle/>
          <a:p>
            <a:r>
              <a:rPr lang="en-IN" dirty="0" smtClean="0"/>
              <a:t>Follow the laboratory </a:t>
            </a:r>
            <a:r>
              <a:rPr lang="en-IN" dirty="0" err="1" smtClean="0"/>
              <a:t>biosafety</a:t>
            </a:r>
            <a:r>
              <a:rPr lang="en-IN" dirty="0" smtClean="0"/>
              <a:t> plan for the infectious materials you are working with and use the most suitable decontamination methods for decontaminating the infectious agents you use.</a:t>
            </a:r>
          </a:p>
          <a:p>
            <a:r>
              <a:rPr lang="en-IN" dirty="0" smtClean="0"/>
              <a:t>Know the laboratory plan for managing an accidental spill of pathogenic materials. Always keep an appropriate spill kit available in the lab. </a:t>
            </a:r>
          </a:p>
          <a:p>
            <a:r>
              <a:rPr lang="en-IN" dirty="0" smtClean="0"/>
              <a:t>Clean laboratory work surfaces with an approved disinfectant after working with infectious materials. The containment laboratory must not be cluttered in order to permit proper floor and work area disinfection.</a:t>
            </a:r>
          </a:p>
          <a:p>
            <a:r>
              <a:rPr lang="en-IN" dirty="0" smtClean="0"/>
              <a:t>Never allow contaminated, infectious waste materials to leave the laboratory or to be put in the sanitary sewer without being decontaminated or sterilized. When autoclaving use adequate temperature (121 C), pressure (15 psi), and time, based on the size of the load. Also use a sterile indicator strip to verify sterilization. Arrange all materials being sterilized, so as not to restrict steam penetration. </a:t>
            </a:r>
          </a:p>
          <a:p>
            <a:r>
              <a:rPr lang="en-IN" dirty="0" smtClean="0"/>
              <a:t>When shipping or moving infectious materials to another laboratory, always use U.S. Postal or Department of Transportation (DOT) approved, leak-proof sealed and properly packed containers (primary and secondary containers). </a:t>
            </a:r>
          </a:p>
          <a:p>
            <a:r>
              <a:rPr lang="en-IN" dirty="0" smtClean="0"/>
              <a:t>Avoid contaminating the outside of the container and be sure the lid is on tight. Decontaminate the outside of the container before transporting. Ship infectious materials in accordance with Federal and local requirements. </a:t>
            </a:r>
          </a:p>
          <a:p>
            <a:r>
              <a:rPr lang="en-IN" dirty="0" smtClean="0"/>
              <a:t>Report all accidents, occurrences and unexplained illnesses to your work supervisor and the Occupational Health Physician. Understand the pathogenesis of the infectious agents you work with. </a:t>
            </a:r>
          </a:p>
          <a:p>
            <a:r>
              <a:rPr lang="en-IN" dirty="0" smtClean="0"/>
              <a:t>Think safety at all times during laboratory operations. </a:t>
            </a:r>
          </a:p>
          <a:p>
            <a:r>
              <a:rPr lang="en-IN" dirty="0" smtClean="0"/>
              <a:t>Remember, if you do not understand the proper handling and safety procedures properly, do not work with the infectious agents or materials </a:t>
            </a: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892480" cy="6408712"/>
          </a:xfrm>
        </p:spPr>
        <p:txBody>
          <a:bodyPr>
            <a:normAutofit fontScale="92500" lnSpcReduction="20000"/>
          </a:bodyPr>
          <a:lstStyle/>
          <a:p>
            <a:r>
              <a:rPr lang="en-IN" dirty="0" smtClean="0"/>
              <a:t>Do not open anything with mouth or teeth, no testing any lag material orally</a:t>
            </a:r>
          </a:p>
          <a:p>
            <a:r>
              <a:rPr lang="en-IN" dirty="0" smtClean="0"/>
              <a:t>Open all containers away from your face, nose, eyes</a:t>
            </a:r>
          </a:p>
          <a:p>
            <a:r>
              <a:rPr lang="en-IN" dirty="0" smtClean="0"/>
              <a:t>If at all you have to smell something, smell some vapours by fanning with your hands.</a:t>
            </a:r>
          </a:p>
          <a:p>
            <a:r>
              <a:rPr lang="en-IN" dirty="0" smtClean="0"/>
              <a:t> always switch off microscopes in between experiments when you are not using it. </a:t>
            </a:r>
          </a:p>
          <a:p>
            <a:r>
              <a:rPr lang="en-IN" dirty="0" smtClean="0"/>
              <a:t>Never look directly into a tube and never point an open tube towards your own or neighbour’s face</a:t>
            </a:r>
          </a:p>
          <a:p>
            <a:r>
              <a:rPr lang="en-IN" dirty="0" smtClean="0"/>
              <a:t>No eatables in lab fridges</a:t>
            </a:r>
          </a:p>
          <a:p>
            <a:r>
              <a:rPr lang="en-IN" dirty="0" smtClean="0"/>
              <a:t>Shut down everything before leaving lab</a:t>
            </a:r>
          </a:p>
          <a:p>
            <a:r>
              <a:rPr lang="en-IN" dirty="0" smtClean="0"/>
              <a:t>Use tray to transport any lab material</a:t>
            </a:r>
          </a:p>
          <a:p>
            <a:r>
              <a:rPr lang="en-IN" dirty="0" smtClean="0"/>
              <a:t>Use gloves whenever instructed</a:t>
            </a:r>
          </a:p>
          <a:p>
            <a:r>
              <a:rPr lang="en-IN" dirty="0" smtClean="0"/>
              <a:t>Use procedures that generate minimum </a:t>
            </a:r>
            <a:r>
              <a:rPr lang="en-IN" dirty="0" err="1" smtClean="0"/>
              <a:t>aerosoles</a:t>
            </a:r>
            <a:endParaRPr lang="en-IN" dirty="0" smtClean="0"/>
          </a:p>
          <a:p>
            <a:r>
              <a:rPr lang="en-IN" dirty="0" smtClean="0"/>
              <a:t>Never walk barefoot in lab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188640"/>
            <a:ext cx="8442520" cy="6480720"/>
          </a:xfrm>
        </p:spPr>
        <p:txBody>
          <a:bodyPr>
            <a:normAutofit lnSpcReduction="10000"/>
          </a:bodyPr>
          <a:lstStyle/>
          <a:p>
            <a:r>
              <a:rPr lang="en-IN" dirty="0" smtClean="0"/>
              <a:t>Proper maintenance and cleaning of autoclaves</a:t>
            </a:r>
          </a:p>
          <a:p>
            <a:r>
              <a:rPr lang="en-IN" dirty="0" smtClean="0"/>
              <a:t>Ensure aseptic conditions in the lab</a:t>
            </a:r>
          </a:p>
          <a:p>
            <a:r>
              <a:rPr lang="en-IN" dirty="0" smtClean="0"/>
              <a:t>Keep culture tubes in upright position</a:t>
            </a:r>
          </a:p>
          <a:p>
            <a:r>
              <a:rPr lang="en-IN" dirty="0" smtClean="0"/>
              <a:t>Label all plates, tubes, cultures properly</a:t>
            </a:r>
          </a:p>
          <a:p>
            <a:r>
              <a:rPr lang="en-IN" dirty="0" smtClean="0"/>
              <a:t>Return everything to its original position after use</a:t>
            </a:r>
          </a:p>
          <a:p>
            <a:r>
              <a:rPr lang="en-IN" dirty="0" smtClean="0"/>
              <a:t>Always clean microscope-stage, eyepiece, objective lenses before and after use</a:t>
            </a:r>
          </a:p>
          <a:p>
            <a:r>
              <a:rPr lang="en-IN" dirty="0" smtClean="0"/>
              <a:t>Always perform exercise in sequence</a:t>
            </a:r>
          </a:p>
          <a:p>
            <a:r>
              <a:rPr lang="en-IN" dirty="0" smtClean="0"/>
              <a:t>Keep doors, windows, fans etc off while performing inoculations </a:t>
            </a:r>
          </a:p>
          <a:p>
            <a:r>
              <a:rPr lang="en-IN" dirty="0" smtClean="0"/>
              <a:t>Record your data in ink and draw protocols, sketches and diagrams in pencil</a:t>
            </a:r>
          </a:p>
          <a:p>
            <a:r>
              <a:rPr lang="en-IN" dirty="0" smtClean="0"/>
              <a:t>Proper upkeep of lab record book-very very Imp.   </a:t>
            </a:r>
          </a:p>
          <a:p>
            <a:endParaRPr lang="en-IN" dirty="0" smtClean="0"/>
          </a:p>
          <a:p>
            <a:endParaRPr lang="en-IN" dirty="0" smtClean="0"/>
          </a:p>
          <a:p>
            <a:endParaRPr lang="en-IN" dirty="0" smtClean="0"/>
          </a:p>
          <a:p>
            <a:endParaRPr lang="en-IN"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260648"/>
            <a:ext cx="8442520" cy="6408712"/>
          </a:xfrm>
        </p:spPr>
        <p:txBody>
          <a:bodyPr>
            <a:normAutofit/>
          </a:bodyPr>
          <a:lstStyle/>
          <a:p>
            <a:endParaRPr lang="en-IN" dirty="0" smtClean="0"/>
          </a:p>
          <a:p>
            <a:endParaRPr lang="en-IN" dirty="0" smtClean="0"/>
          </a:p>
          <a:p>
            <a:endParaRPr lang="en-IN" dirty="0" smtClean="0"/>
          </a:p>
          <a:p>
            <a:endParaRPr lang="en-IN" dirty="0" smtClean="0"/>
          </a:p>
        </p:txBody>
      </p:sp>
      <p:sp>
        <p:nvSpPr>
          <p:cNvPr id="3" name="Content Placeholder 2"/>
          <p:cNvSpPr txBox="1">
            <a:spLocks/>
          </p:cNvSpPr>
          <p:nvPr/>
        </p:nvSpPr>
        <p:spPr>
          <a:xfrm>
            <a:off x="323528" y="188640"/>
            <a:ext cx="8442520" cy="648072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Glassware cleaning: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IN" sz="2400" dirty="0" smtClean="0"/>
              <a:t>New glassware: TT, flasks, PD, </a:t>
            </a:r>
            <a:r>
              <a:rPr lang="en-IN" sz="2400" dirty="0" err="1" smtClean="0"/>
              <a:t>pipetts</a:t>
            </a:r>
            <a:r>
              <a:rPr lang="en-IN" sz="2400" dirty="0" smtClean="0"/>
              <a:t>, glass slides, </a:t>
            </a:r>
            <a:r>
              <a:rPr lang="en-IN" sz="2400" dirty="0" err="1" smtClean="0"/>
              <a:t>coverslips</a:t>
            </a:r>
            <a:r>
              <a:rPr lang="en-IN" sz="2400" dirty="0" smtClean="0"/>
              <a:t> etc: dip in </a:t>
            </a:r>
            <a:r>
              <a:rPr lang="en-IN" sz="2400" dirty="0" err="1" smtClean="0"/>
              <a:t>teepol</a:t>
            </a:r>
            <a:r>
              <a:rPr lang="en-IN" sz="2400" dirty="0" smtClean="0"/>
              <a:t> or </a:t>
            </a:r>
            <a:r>
              <a:rPr lang="en-IN" sz="2400" dirty="0" err="1" smtClean="0"/>
              <a:t>liq</a:t>
            </a:r>
            <a:r>
              <a:rPr lang="en-IN" sz="2400" dirty="0" smtClean="0"/>
              <a:t> detergent solution, heat to boil-rinse in clean water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IN" sz="2400" b="0" i="0" u="none" strike="noStrike" kern="1200" cap="none" spc="0" normalizeH="0" noProof="0" dirty="0" smtClean="0">
                <a:ln>
                  <a:noFill/>
                </a:ln>
                <a:solidFill>
                  <a:schemeClr val="tx1"/>
                </a:solidFill>
                <a:effectLst/>
                <a:uLnTx/>
                <a:uFillTx/>
                <a:latin typeface="+mn-lt"/>
                <a:ea typeface="+mn-ea"/>
                <a:cs typeface="+mn-cs"/>
              </a:rPr>
              <a:t>Used glassware: autoclave, discard the waste in assigned bin ---dip in detergent solution – wash---rinse with distilled water</a:t>
            </a:r>
          </a:p>
          <a:p>
            <a:pPr marL="320040" lvl="0" indent="-320040">
              <a:spcBef>
                <a:spcPts val="700"/>
              </a:spcBef>
              <a:buClr>
                <a:schemeClr val="accent2"/>
              </a:buClr>
              <a:buSzPct val="60000"/>
              <a:buFont typeface="Wingdings"/>
              <a:buChar char=""/>
            </a:pPr>
            <a:r>
              <a:rPr lang="en-IN" sz="2400" dirty="0" smtClean="0"/>
              <a:t>Used slides and </a:t>
            </a:r>
            <a:r>
              <a:rPr lang="en-IN" sz="2400" dirty="0" err="1" smtClean="0"/>
              <a:t>coverslips</a:t>
            </a:r>
            <a:r>
              <a:rPr kumimoji="0" lang="en-IN" sz="2400" b="0" i="0" u="none" strike="noStrike" kern="1200" cap="none" spc="0" normalizeH="0" noProof="0" dirty="0" smtClean="0">
                <a:ln>
                  <a:noFill/>
                </a:ln>
                <a:solidFill>
                  <a:schemeClr val="tx1"/>
                </a:solidFill>
                <a:effectLst/>
                <a:uLnTx/>
                <a:uFillTx/>
                <a:latin typeface="+mn-lt"/>
                <a:ea typeface="+mn-ea"/>
                <a:cs typeface="+mn-cs"/>
              </a:rPr>
              <a:t> : </a:t>
            </a:r>
            <a:r>
              <a:rPr lang="en-IN" sz="2400" dirty="0" smtClean="0"/>
              <a:t>dip in </a:t>
            </a:r>
            <a:r>
              <a:rPr lang="en-IN" sz="2400" dirty="0" err="1" smtClean="0"/>
              <a:t>teepol</a:t>
            </a:r>
            <a:r>
              <a:rPr lang="en-IN" sz="2400" dirty="0" smtClean="0"/>
              <a:t> or </a:t>
            </a:r>
            <a:r>
              <a:rPr lang="en-IN" sz="2400" dirty="0" err="1" smtClean="0"/>
              <a:t>liq</a:t>
            </a:r>
            <a:r>
              <a:rPr lang="en-IN" sz="2400" dirty="0" smtClean="0"/>
              <a:t> detergent solution, heat to boil-rinse in clean water</a:t>
            </a:r>
          </a:p>
          <a:p>
            <a:pPr marL="320040" lvl="0" indent="-320040">
              <a:spcBef>
                <a:spcPts val="700"/>
              </a:spcBef>
              <a:buClr>
                <a:schemeClr val="accent2"/>
              </a:buClr>
              <a:buSzPct val="60000"/>
            </a:pPr>
            <a:r>
              <a:rPr kumimoji="0" lang="en-IN" sz="2400" b="0" i="0" u="none" strike="noStrike" kern="1200" cap="none" spc="0" normalizeH="0" baseline="0" noProof="0" dirty="0">
                <a:ln>
                  <a:noFill/>
                </a:ln>
                <a:solidFill>
                  <a:schemeClr val="tx1"/>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In case of Accident:</a:t>
            </a:r>
          </a:p>
          <a:p>
            <a:pPr marL="320040" lvl="0" indent="-320040">
              <a:spcBef>
                <a:spcPts val="700"/>
              </a:spcBef>
              <a:buClr>
                <a:schemeClr val="accent2"/>
              </a:buClr>
              <a:buSzPct val="60000"/>
              <a:buFont typeface="Wingdings"/>
              <a:buChar char=""/>
            </a:pPr>
            <a:r>
              <a:rPr lang="en-IN" sz="2400" dirty="0" smtClean="0"/>
              <a:t>Report to instructor</a:t>
            </a:r>
          </a:p>
          <a:p>
            <a:pPr marL="320040" lvl="0" indent="-320040">
              <a:spcBef>
                <a:spcPts val="700"/>
              </a:spcBef>
              <a:buClr>
                <a:schemeClr val="accent2"/>
              </a:buClr>
              <a:buSzPct val="60000"/>
              <a:buFont typeface="Wingdings"/>
              <a:buChar cha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Burn: apply</a:t>
            </a:r>
            <a:r>
              <a:rPr kumimoji="0" lang="en-IN" sz="2400" b="0" i="0" u="none" strike="noStrike" kern="1200" cap="none" spc="0" normalizeH="0" noProof="0" dirty="0" smtClean="0">
                <a:ln>
                  <a:noFill/>
                </a:ln>
                <a:solidFill>
                  <a:schemeClr val="tx1"/>
                </a:solidFill>
                <a:effectLst/>
                <a:uLnTx/>
                <a:uFillTx/>
                <a:latin typeface="+mn-lt"/>
                <a:ea typeface="+mn-ea"/>
                <a:cs typeface="+mn-cs"/>
              </a:rPr>
              <a:t> ice, keep dipping in ice cold water</a:t>
            </a:r>
          </a:p>
          <a:p>
            <a:pPr marL="320040" lvl="0" indent="-320040">
              <a:spcBef>
                <a:spcPts val="700"/>
              </a:spcBef>
              <a:buClr>
                <a:schemeClr val="accent2"/>
              </a:buClr>
              <a:buSzPct val="60000"/>
              <a:buFont typeface="Wingdings"/>
              <a:buChar char=""/>
            </a:pPr>
            <a:r>
              <a:rPr lang="en-IN" sz="2400" baseline="0" dirty="0" smtClean="0"/>
              <a:t>Cut/abrasion : clean with antiseptic,</a:t>
            </a:r>
            <a:r>
              <a:rPr lang="en-IN" sz="2400" dirty="0" smtClean="0"/>
              <a:t> bandage</a:t>
            </a:r>
          </a:p>
          <a:p>
            <a:pPr marL="320040" lvl="0" indent="-320040">
              <a:spcBef>
                <a:spcPts val="700"/>
              </a:spcBef>
              <a:buClr>
                <a:schemeClr val="accent2"/>
              </a:buClr>
              <a:buSzPct val="60000"/>
              <a:buFont typeface="Wingdings"/>
              <a:buChar char=""/>
            </a:pPr>
            <a:r>
              <a:rPr lang="en-IN" sz="2400" dirty="0" smtClean="0"/>
              <a:t>Chemical Spill: keep wash the affected area in running water</a:t>
            </a:r>
          </a:p>
          <a:p>
            <a:pPr marL="320040" lvl="0" indent="-320040">
              <a:spcBef>
                <a:spcPts val="700"/>
              </a:spcBef>
              <a:buClr>
                <a:schemeClr val="accent2"/>
              </a:buClr>
              <a:buSzPct val="60000"/>
              <a:buFont typeface="Wingdings"/>
              <a:buChar char=""/>
            </a:pPr>
            <a:r>
              <a:rPr lang="en-IN" sz="2400" dirty="0" smtClean="0"/>
              <a:t>Large spill: shower</a:t>
            </a:r>
          </a:p>
          <a:p>
            <a:pPr marL="320040" lvl="0" indent="-320040">
              <a:spcBef>
                <a:spcPts val="700"/>
              </a:spcBef>
              <a:buClr>
                <a:schemeClr val="accent2"/>
              </a:buClr>
              <a:buSzPct val="60000"/>
              <a:buFont typeface="Wingdings"/>
              <a:buChar char=""/>
            </a:pPr>
            <a:r>
              <a:rPr lang="en-IN" sz="2400" dirty="0" smtClean="0"/>
              <a:t>Acid burn : wash with detergent extensively (neutralizing effect)    </a:t>
            </a:r>
          </a:p>
          <a:p>
            <a:pPr marL="320040" lvl="0" indent="-320040">
              <a:spcBef>
                <a:spcPts val="700"/>
              </a:spcBef>
              <a:buClr>
                <a:schemeClr val="accent2"/>
              </a:buClr>
              <a:buSzPct val="60000"/>
              <a:buFont typeface="Wingdings"/>
              <a:buChar char=""/>
            </a:pPr>
            <a:endParaRPr lang="en-IN" sz="2400" dirty="0" smtClean="0"/>
          </a:p>
          <a:p>
            <a:pPr marL="320040" lvl="0" indent="-320040">
              <a:spcBef>
                <a:spcPts val="700"/>
              </a:spcBef>
              <a:buClr>
                <a:schemeClr val="accent2"/>
              </a:buClr>
              <a:buSzPct val="60000"/>
              <a:buFont typeface="Wingdings"/>
              <a:buChar cha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260648"/>
            <a:ext cx="8442520" cy="6408712"/>
          </a:xfrm>
        </p:spPr>
        <p:txBody>
          <a:bodyPr>
            <a:normAutofit/>
          </a:bodyPr>
          <a:lstStyle/>
          <a:p>
            <a:endParaRPr lang="en-IN" dirty="0" smtClean="0"/>
          </a:p>
          <a:p>
            <a:endParaRPr lang="en-IN" dirty="0" smtClean="0"/>
          </a:p>
          <a:p>
            <a:endParaRPr lang="en-IN" dirty="0" smtClean="0"/>
          </a:p>
          <a:p>
            <a:endParaRPr lang="en-IN" dirty="0" smtClean="0"/>
          </a:p>
          <a:p>
            <a:endParaRPr lang="en-IN" dirty="0" smtClean="0"/>
          </a:p>
        </p:txBody>
      </p:sp>
      <p:sp>
        <p:nvSpPr>
          <p:cNvPr id="3" name="Content Placeholder 2"/>
          <p:cNvSpPr txBox="1">
            <a:spLocks/>
          </p:cNvSpPr>
          <p:nvPr/>
        </p:nvSpPr>
        <p:spPr>
          <a:xfrm>
            <a:off x="323528" y="188640"/>
            <a:ext cx="8442520" cy="648072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Fire</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Gas leak: open doors, windows, check all</a:t>
            </a:r>
            <a:r>
              <a:rPr kumimoji="0" lang="en-IN" sz="2400" b="0" i="0" u="none" strike="noStrike" kern="1200" cap="none" spc="0" normalizeH="0" noProof="0" dirty="0" smtClean="0">
                <a:ln>
                  <a:noFill/>
                </a:ln>
                <a:solidFill>
                  <a:schemeClr val="tx1"/>
                </a:solidFill>
                <a:effectLst/>
                <a:uLnTx/>
                <a:uFillTx/>
                <a:latin typeface="+mn-lt"/>
                <a:ea typeface="+mn-ea"/>
                <a:cs typeface="+mn-cs"/>
              </a:rPr>
              <a:t> gas burners and pipes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lang="en-IN" sz="2400" dirty="0" smtClean="0"/>
              <a:t>Do not switch on any electrical switch</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IN" sz="2400" b="0" i="0" u="none" strike="noStrike" kern="1200" cap="none" spc="0" normalizeH="0" noProof="0" dirty="0" smtClean="0">
                <a:ln>
                  <a:noFill/>
                </a:ln>
                <a:solidFill>
                  <a:schemeClr val="tx1"/>
                </a:solidFill>
                <a:effectLst/>
                <a:uLnTx/>
                <a:uFillTx/>
                <a:latin typeface="+mn-lt"/>
                <a:ea typeface="+mn-ea"/>
                <a:cs typeface="+mn-cs"/>
              </a:rPr>
              <a:t>Minor fire: smoother with towel or book</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lang="en-IN" sz="2400" dirty="0" smtClean="0"/>
              <a:t>Larger fire: use fire extinguishers, if unable to control: raise alarm: turn off all gas burners, unplug electrical equipment  and evacuate the lab: keep on raising </a:t>
            </a:r>
            <a:r>
              <a:rPr lang="en-IN" sz="2400" dirty="0" err="1" smtClean="0"/>
              <a:t>alrm</a:t>
            </a:r>
            <a:r>
              <a:rPr lang="en-IN" sz="2400" dirty="0" smtClean="0"/>
              <a:t>  </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Disposal of broken  glass ware:</a:t>
            </a:r>
          </a:p>
          <a:p>
            <a:pPr marL="320040" lvl="0" indent="-320040">
              <a:spcBef>
                <a:spcPts val="700"/>
              </a:spcBef>
              <a:buClr>
                <a:schemeClr val="accent2"/>
              </a:buClr>
              <a:buSzPct val="60000"/>
              <a:buFont typeface="Wingdings"/>
              <a:buChar char=""/>
            </a:pPr>
            <a:r>
              <a:rPr kumimoji="0" lang="en-IN" sz="2400" b="0" i="0" u="none" strike="noStrike" kern="1200" cap="none" spc="0" normalizeH="0" baseline="0" noProof="0" dirty="0" err="1" smtClean="0">
                <a:ln>
                  <a:noFill/>
                </a:ln>
                <a:solidFill>
                  <a:schemeClr val="tx1"/>
                </a:solidFill>
                <a:effectLst/>
                <a:uLnTx/>
                <a:uFillTx/>
                <a:latin typeface="+mn-lt"/>
                <a:ea typeface="+mn-ea"/>
                <a:cs typeface="+mn-cs"/>
              </a:rPr>
              <a:t>Dont</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pick it up with bare hand: sweep</a:t>
            </a:r>
            <a:r>
              <a:rPr kumimoji="0" lang="en-IN" sz="2400" b="0" i="0" u="none" strike="noStrike" kern="1200" cap="none" spc="0" normalizeH="0" noProof="0" dirty="0" smtClean="0">
                <a:ln>
                  <a:noFill/>
                </a:ln>
                <a:solidFill>
                  <a:schemeClr val="tx1"/>
                </a:solidFill>
                <a:effectLst/>
                <a:uLnTx/>
                <a:uFillTx/>
                <a:latin typeface="+mn-lt"/>
                <a:ea typeface="+mn-ea"/>
                <a:cs typeface="+mn-cs"/>
              </a:rPr>
              <a:t> and pick up using dust pan</a:t>
            </a:r>
          </a:p>
          <a:p>
            <a:pPr marL="320040" lvl="0" indent="-320040">
              <a:spcBef>
                <a:spcPts val="700"/>
              </a:spcBef>
              <a:buClr>
                <a:schemeClr val="accent2"/>
              </a:buClr>
              <a:buSzPct val="60000"/>
              <a:buFont typeface="Wingdings"/>
              <a:buChar char=""/>
            </a:pPr>
            <a:r>
              <a:rPr lang="en-IN" sz="2400" baseline="0" dirty="0" smtClean="0"/>
              <a:t>Place</a:t>
            </a:r>
            <a:r>
              <a:rPr lang="en-IN" sz="2400" dirty="0" smtClean="0"/>
              <a:t> in assigned container</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A </a:t>
            </a:r>
            <a:r>
              <a:rPr lang="en-IN" b="1" dirty="0" err="1" smtClean="0"/>
              <a:t>biosafety</a:t>
            </a:r>
            <a:r>
              <a:rPr lang="en-IN" b="1" dirty="0" smtClean="0"/>
              <a:t> cabinet</a:t>
            </a:r>
            <a:r>
              <a:rPr lang="en-IN" dirty="0" smtClean="0"/>
              <a:t> (BSC) — also called a </a:t>
            </a:r>
            <a:r>
              <a:rPr lang="en-IN" b="1" dirty="0" smtClean="0"/>
              <a:t>biological safety cabinet</a:t>
            </a:r>
            <a:r>
              <a:rPr lang="en-IN" dirty="0" smtClean="0"/>
              <a:t> or microbiological safety </a:t>
            </a:r>
            <a:r>
              <a:rPr lang="en-IN" b="1" dirty="0" smtClean="0"/>
              <a:t>cabinet</a:t>
            </a:r>
            <a:r>
              <a:rPr lang="en-IN" dirty="0" smtClean="0"/>
              <a:t> — is an enclosed, ventilated laboratory workspace for safely working with materials contaminated with (or potentially contaminated with) pathogens requiring a defined </a:t>
            </a:r>
            <a:r>
              <a:rPr lang="en-IN" b="1" dirty="0" err="1" smtClean="0"/>
              <a:t>biosafety</a:t>
            </a:r>
            <a:r>
              <a:rPr lang="en-IN" dirty="0" smtClean="0"/>
              <a:t> level</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712968" cy="6312024"/>
          </a:xfrm>
        </p:spPr>
        <p:txBody>
          <a:bodyPr>
            <a:noAutofit/>
          </a:bodyPr>
          <a:lstStyle/>
          <a:p>
            <a:r>
              <a:rPr lang="en-IN" sz="2200" dirty="0" smtClean="0">
                <a:solidFill>
                  <a:srgbClr val="FF0000"/>
                </a:solidFill>
              </a:rPr>
              <a:t>Biohazard</a:t>
            </a:r>
          </a:p>
          <a:p>
            <a:pPr>
              <a:buNone/>
            </a:pPr>
            <a:r>
              <a:rPr lang="en-IN" sz="2200" dirty="0" smtClean="0"/>
              <a:t>An agent of biological origin that can produce deleterious effects on humans i.e. MOs, toxins and allergens</a:t>
            </a:r>
          </a:p>
          <a:p>
            <a:pPr>
              <a:buNone/>
            </a:pPr>
            <a:r>
              <a:rPr lang="en-IN" sz="2200" dirty="0" err="1" smtClean="0">
                <a:solidFill>
                  <a:srgbClr val="FF0000"/>
                </a:solidFill>
              </a:rPr>
              <a:t>Biosafety</a:t>
            </a:r>
            <a:endParaRPr lang="en-IN" sz="2200" dirty="0" smtClean="0">
              <a:solidFill>
                <a:srgbClr val="FF0000"/>
              </a:solidFill>
            </a:endParaRPr>
          </a:p>
          <a:p>
            <a:pPr>
              <a:buNone/>
            </a:pPr>
            <a:r>
              <a:rPr lang="en-IN" sz="2200" dirty="0" smtClean="0"/>
              <a:t>Application of knowledge, techniques, equipments to prevent personal, lab, environmental exposure to potentially infectious agents or biohazards</a:t>
            </a:r>
          </a:p>
          <a:p>
            <a:pPr>
              <a:buNone/>
            </a:pPr>
            <a:r>
              <a:rPr lang="en-IN" sz="2200" dirty="0" err="1" smtClean="0"/>
              <a:t>Biosafety</a:t>
            </a:r>
            <a:r>
              <a:rPr lang="en-IN" sz="2200" dirty="0" smtClean="0"/>
              <a:t> defines containment conditions in which an infectious agent can be safely manipulated</a:t>
            </a:r>
            <a:endParaRPr lang="en-IN" sz="2200" dirty="0" smtClean="0">
              <a:solidFill>
                <a:srgbClr val="FF0000"/>
              </a:solidFill>
            </a:endParaRPr>
          </a:p>
          <a:p>
            <a:pPr>
              <a:buNone/>
            </a:pPr>
            <a:r>
              <a:rPr lang="en-IN" sz="2200" dirty="0" smtClean="0">
                <a:solidFill>
                  <a:srgbClr val="FF0000"/>
                </a:solidFill>
              </a:rPr>
              <a:t>Biohazard waste:</a:t>
            </a:r>
          </a:p>
          <a:p>
            <a:pPr>
              <a:buNone/>
            </a:pPr>
            <a:r>
              <a:rPr lang="en-IN" sz="2200" dirty="0" smtClean="0"/>
              <a:t>Solid or liq. Waste potentially contaminated with biological agents that can cause inf. in humans, plants or animals:</a:t>
            </a:r>
          </a:p>
          <a:p>
            <a:pPr>
              <a:buNone/>
            </a:pPr>
            <a:r>
              <a:rPr lang="en-IN" sz="2200" dirty="0" smtClean="0"/>
              <a:t>Eg:1. </a:t>
            </a:r>
            <a:r>
              <a:rPr lang="en-IN" sz="2200" dirty="0" err="1" smtClean="0"/>
              <a:t>Zoonotic</a:t>
            </a:r>
            <a:r>
              <a:rPr lang="en-IN" sz="2200" dirty="0" smtClean="0"/>
              <a:t> vectors used in research</a:t>
            </a:r>
          </a:p>
          <a:p>
            <a:pPr>
              <a:buNone/>
            </a:pPr>
            <a:r>
              <a:rPr lang="en-IN" sz="2200" dirty="0" smtClean="0"/>
              <a:t>	2. cultures used in research (human, animal or plant pathology related)</a:t>
            </a:r>
          </a:p>
          <a:p>
            <a:pPr>
              <a:buNone/>
            </a:pPr>
            <a:r>
              <a:rPr lang="en-IN" sz="2200" dirty="0" smtClean="0"/>
              <a:t>	3.  GMO</a:t>
            </a:r>
          </a:p>
          <a:p>
            <a:pPr>
              <a:buNone/>
            </a:pPr>
            <a:r>
              <a:rPr lang="en-IN" sz="2200" dirty="0" smtClean="0"/>
              <a:t>	4. Hospital waste : syringes, any disposable accessories used in invasive procedure, organs, tissues, </a:t>
            </a:r>
            <a:r>
              <a:rPr lang="en-IN" sz="2200" dirty="0" err="1" smtClean="0"/>
              <a:t>fetus</a:t>
            </a:r>
            <a:r>
              <a:rPr lang="en-IN" sz="2200" dirty="0" smtClean="0"/>
              <a:t>,  etc.</a:t>
            </a:r>
            <a:endParaRPr lang="en-IN"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496" y="4221088"/>
            <a:ext cx="3167264" cy="1224136"/>
          </a:xfrm>
        </p:spPr>
        <p:txBody>
          <a:bodyPr>
            <a:normAutofit/>
          </a:bodyPr>
          <a:lstStyle/>
          <a:p>
            <a:r>
              <a:rPr lang="en-IN" dirty="0" smtClean="0"/>
              <a:t>Chemical hazard</a:t>
            </a:r>
          </a:p>
          <a:p>
            <a:r>
              <a:rPr lang="en-IN" dirty="0" smtClean="0"/>
              <a:t>Radiation hazard</a:t>
            </a:r>
            <a:endParaRPr lang="en-IN" dirty="0"/>
          </a:p>
        </p:txBody>
      </p:sp>
      <p:pic>
        <p:nvPicPr>
          <p:cNvPr id="1026" name="Picture 2" descr="http://previews.123rf.com/images/chrispo/chrispo1103/chrispo110300016/9030455-Close-up-of-a-biohazard-symbol-in-a-warning-triangle-black-on-yellow-Stock-Photo.jpg"/>
          <p:cNvPicPr>
            <a:picLocks noChangeAspect="1" noChangeArrowheads="1"/>
          </p:cNvPicPr>
          <p:nvPr/>
        </p:nvPicPr>
        <p:blipFill>
          <a:blip r:embed="rId2" cstate="print"/>
          <a:srcRect/>
          <a:stretch>
            <a:fillRect/>
          </a:stretch>
        </p:blipFill>
        <p:spPr bwMode="auto">
          <a:xfrm>
            <a:off x="0" y="0"/>
            <a:ext cx="1907704" cy="2863758"/>
          </a:xfrm>
          <a:prstGeom prst="rect">
            <a:avLst/>
          </a:prstGeom>
          <a:noFill/>
        </p:spPr>
      </p:pic>
      <p:pic>
        <p:nvPicPr>
          <p:cNvPr id="1028" name="Picture 4" descr="http://apesnature.homestead.com/files/fg20_013.jpg"/>
          <p:cNvPicPr>
            <a:picLocks noChangeAspect="1" noChangeArrowheads="1"/>
          </p:cNvPicPr>
          <p:nvPr/>
        </p:nvPicPr>
        <p:blipFill>
          <a:blip r:embed="rId3" cstate="print"/>
          <a:srcRect l="17299" r="15669"/>
          <a:stretch>
            <a:fillRect/>
          </a:stretch>
        </p:blipFill>
        <p:spPr bwMode="auto">
          <a:xfrm>
            <a:off x="1979712" y="116633"/>
            <a:ext cx="3258123" cy="3240359"/>
          </a:xfrm>
          <a:prstGeom prst="rect">
            <a:avLst/>
          </a:prstGeom>
          <a:noFill/>
        </p:spPr>
      </p:pic>
      <p:pic>
        <p:nvPicPr>
          <p:cNvPr id="5" name="Picture 4" descr="http://www.nuaire.com/images/secondary/class2_b1.jpg"/>
          <p:cNvPicPr>
            <a:picLocks noChangeAspect="1" noChangeArrowheads="1"/>
          </p:cNvPicPr>
          <p:nvPr/>
        </p:nvPicPr>
        <p:blipFill>
          <a:blip r:embed="rId4" cstate="print"/>
          <a:srcRect l="4641" r="2395"/>
          <a:stretch>
            <a:fillRect/>
          </a:stretch>
        </p:blipFill>
        <p:spPr bwMode="auto">
          <a:xfrm>
            <a:off x="5183560" y="0"/>
            <a:ext cx="3960440" cy="616797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2997</TotalTime>
  <Words>1241</Words>
  <Application>Microsoft Office PowerPoint</Application>
  <PresentationFormat>On-screen Show (4:3)</PresentationFormat>
  <Paragraphs>123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Good Laboratory Practices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24</cp:revision>
  <dcterms:created xsi:type="dcterms:W3CDTF">2016-07-27T15:15:14Z</dcterms:created>
  <dcterms:modified xsi:type="dcterms:W3CDTF">2016-11-11T05:43:11Z</dcterms:modified>
</cp:coreProperties>
</file>